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0" r:id="rId6"/>
    <p:sldId id="262" r:id="rId7"/>
    <p:sldId id="260" r:id="rId8"/>
    <p:sldId id="272" r:id="rId9"/>
    <p:sldId id="273" r:id="rId10"/>
    <p:sldId id="264" r:id="rId11"/>
    <p:sldId id="266" r:id="rId12"/>
    <p:sldId id="265" r:id="rId13"/>
    <p:sldId id="275"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738" y="5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2/21/2023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UU_Zl9AUQ6U"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ffoD1Rse8i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92480" y="748938"/>
            <a:ext cx="8481523" cy="1915886"/>
          </a:xfrm>
        </p:spPr>
        <p:txBody>
          <a:bodyPr/>
          <a:lstStyle/>
          <a:p>
            <a:pPr algn="ctr"/>
            <a:r>
              <a:rPr lang="en-US" dirty="0" smtClean="0">
                <a:solidFill>
                  <a:srgbClr val="FF0000"/>
                </a:solidFill>
                <a:latin typeface="Times New Roman" panose="02020603050405020304" pitchFamily="18" charset="0"/>
                <a:cs typeface="Times New Roman" panose="02020603050405020304" pitchFamily="18" charset="0"/>
              </a:rPr>
              <a:t>KIỂM TRA BÀI CŨ </a:t>
            </a:r>
            <a:r>
              <a:rPr lang="en-US" dirty="0">
                <a:solidFill>
                  <a:srgbClr val="FF0000"/>
                </a:solidFill>
                <a:latin typeface="Times New Roman" panose="02020603050405020304" pitchFamily="18" charset="0"/>
                <a:cs typeface="Times New Roman" panose="02020603050405020304" pitchFamily="18" charset="0"/>
              </a:rPr>
              <a:t/>
            </a:r>
            <a:br>
              <a:rPr lang="en-US" dirty="0">
                <a:solidFill>
                  <a:srgbClr val="FF0000"/>
                </a:solidFill>
                <a:latin typeface="Times New Roman" panose="02020603050405020304" pitchFamily="18" charset="0"/>
                <a:cs typeface="Times New Roman" panose="02020603050405020304" pitchFamily="18" charset="0"/>
              </a:rPr>
            </a:br>
            <a:endParaRPr lang="en-US" sz="4400" dirty="0">
              <a:solidFill>
                <a:srgbClr val="0070C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39931" y="2969623"/>
            <a:ext cx="9022080" cy="3361508"/>
          </a:xfrm>
        </p:spPr>
        <p:txBody>
          <a:bodyPr>
            <a:normAutofit/>
          </a:bodyPr>
          <a:lstStyle/>
          <a:p>
            <a:pPr algn="l"/>
            <a:r>
              <a:rPr lang="en-US" sz="4400" dirty="0">
                <a:solidFill>
                  <a:srgbClr val="0070C0"/>
                </a:solidFill>
                <a:latin typeface="Times New Roman" panose="02020603050405020304" pitchFamily="18" charset="0"/>
                <a:cs typeface="Times New Roman" panose="02020603050405020304" pitchFamily="18" charset="0"/>
              </a:rPr>
              <a:t>CÂU HỎI:</a:t>
            </a:r>
            <a:br>
              <a:rPr lang="en-US" sz="4400" dirty="0">
                <a:solidFill>
                  <a:srgbClr val="0070C0"/>
                </a:solidFill>
                <a:latin typeface="Times New Roman" panose="02020603050405020304" pitchFamily="18" charset="0"/>
                <a:cs typeface="Times New Roman" panose="02020603050405020304" pitchFamily="18" charset="0"/>
              </a:rPr>
            </a:br>
            <a:r>
              <a:rPr lang="en-US" sz="4400" dirty="0">
                <a:solidFill>
                  <a:srgbClr val="0070C0"/>
                </a:solidFill>
                <a:latin typeface="Times New Roman" panose="02020603050405020304" pitchFamily="18" charset="0"/>
                <a:cs typeface="Times New Roman" panose="02020603050405020304" pitchFamily="18" charset="0"/>
              </a:rPr>
              <a:t>1) </a:t>
            </a:r>
            <a:r>
              <a:rPr lang="en-US" sz="4400" dirty="0" err="1">
                <a:solidFill>
                  <a:srgbClr val="0070C0"/>
                </a:solidFill>
                <a:latin typeface="Times New Roman" panose="02020603050405020304" pitchFamily="18" charset="0"/>
                <a:cs typeface="Times New Roman" panose="02020603050405020304" pitchFamily="18" charset="0"/>
              </a:rPr>
              <a:t>Khi</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nào</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lực</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sinh</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công</a:t>
            </a:r>
            <a:r>
              <a:rPr lang="en-US" sz="4400" dirty="0">
                <a:solidFill>
                  <a:srgbClr val="0070C0"/>
                </a:solidFill>
                <a:latin typeface="Times New Roman" panose="02020603050405020304" pitchFamily="18" charset="0"/>
                <a:cs typeface="Times New Roman" panose="02020603050405020304" pitchFamily="18" charset="0"/>
              </a:rPr>
              <a:t>?</a:t>
            </a:r>
            <a:br>
              <a:rPr lang="en-US" sz="4400" dirty="0">
                <a:solidFill>
                  <a:srgbClr val="0070C0"/>
                </a:solidFill>
                <a:latin typeface="Times New Roman" panose="02020603050405020304" pitchFamily="18" charset="0"/>
                <a:cs typeface="Times New Roman" panose="02020603050405020304" pitchFamily="18" charset="0"/>
              </a:rPr>
            </a:br>
            <a:r>
              <a:rPr lang="en-US" sz="4400" dirty="0">
                <a:solidFill>
                  <a:srgbClr val="0070C0"/>
                </a:solidFill>
                <a:latin typeface="Times New Roman" panose="02020603050405020304" pitchFamily="18" charset="0"/>
                <a:cs typeface="Times New Roman" panose="02020603050405020304" pitchFamily="18" charset="0"/>
              </a:rPr>
              <a:t>2) </a:t>
            </a:r>
            <a:r>
              <a:rPr lang="en-US" sz="4400" dirty="0" err="1">
                <a:solidFill>
                  <a:srgbClr val="0070C0"/>
                </a:solidFill>
                <a:latin typeface="Times New Roman" panose="02020603050405020304" pitchFamily="18" charset="0"/>
                <a:cs typeface="Times New Roman" panose="02020603050405020304" pitchFamily="18" charset="0"/>
              </a:rPr>
              <a:t>Nêu</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công</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thức</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tính</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công</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cơ</a:t>
            </a:r>
            <a:r>
              <a:rPr lang="en-US" sz="4400" dirty="0">
                <a:solidFill>
                  <a:srgbClr val="0070C0"/>
                </a:solidFill>
                <a:latin typeface="Times New Roman" panose="02020603050405020304" pitchFamily="18" charset="0"/>
                <a:cs typeface="Times New Roman" panose="02020603050405020304" pitchFamily="18" charset="0"/>
              </a:rPr>
              <a:t> </a:t>
            </a:r>
            <a:r>
              <a:rPr lang="en-US" sz="4400" dirty="0" err="1">
                <a:solidFill>
                  <a:srgbClr val="0070C0"/>
                </a:solidFill>
                <a:latin typeface="Times New Roman" panose="02020603050405020304" pitchFamily="18" charset="0"/>
                <a:cs typeface="Times New Roman" panose="02020603050405020304" pitchFamily="18" charset="0"/>
              </a:rPr>
              <a:t>học</a:t>
            </a:r>
            <a:r>
              <a:rPr lang="en-US" sz="4400" dirty="0">
                <a:solidFill>
                  <a:srgbClr val="0070C0"/>
                </a:solidFill>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4344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2499359"/>
          </a:xfrm>
        </p:spPr>
        <p:txBody>
          <a:bodyPr>
            <a:normAutofit fontScale="90000"/>
          </a:bodyPr>
          <a:lstStyle/>
          <a:p>
            <a:r>
              <a:rPr lang="en-US" b="1" u="sng" dirty="0" smtClean="0">
                <a:latin typeface="Times New Roman" panose="02020603050405020304" pitchFamily="18" charset="0"/>
                <a:cs typeface="Times New Roman" panose="02020603050405020304" pitchFamily="18" charset="0"/>
              </a:rPr>
              <a:t>I. THÍ NGHIỆM:</a:t>
            </a:r>
            <a:br>
              <a:rPr lang="en-US" b="1" u="sng" dirty="0" smtClean="0">
                <a:latin typeface="Times New Roman" panose="02020603050405020304" pitchFamily="18" charset="0"/>
                <a:cs typeface="Times New Roman" panose="02020603050405020304" pitchFamily="18" charset="0"/>
              </a:rPr>
            </a:br>
            <a:r>
              <a:rPr lang="en-US" u="sng" dirty="0" err="1" smtClean="0">
                <a:solidFill>
                  <a:schemeClr val="tx1"/>
                </a:solidFill>
                <a:latin typeface="Times New Roman" panose="02020603050405020304" pitchFamily="18" charset="0"/>
                <a:cs typeface="Times New Roman" panose="02020603050405020304" pitchFamily="18" charset="0"/>
              </a:rPr>
              <a:t>Kết</a:t>
            </a:r>
            <a:r>
              <a:rPr lang="en-US" u="sng" dirty="0" smtClean="0">
                <a:solidFill>
                  <a:schemeClr val="tx1"/>
                </a:solidFill>
                <a:latin typeface="Times New Roman" panose="02020603050405020304" pitchFamily="18" charset="0"/>
                <a:cs typeface="Times New Roman" panose="02020603050405020304" pitchFamily="18" charset="0"/>
              </a:rPr>
              <a:t> </a:t>
            </a:r>
            <a:r>
              <a:rPr lang="en-US" u="sng" dirty="0" err="1" smtClean="0">
                <a:solidFill>
                  <a:schemeClr val="tx1"/>
                </a:solidFill>
                <a:latin typeface="Times New Roman" panose="02020603050405020304" pitchFamily="18" charset="0"/>
                <a:cs typeface="Times New Roman" panose="02020603050405020304" pitchFamily="18" charset="0"/>
              </a:rPr>
              <a:t>luận</a:t>
            </a:r>
            <a:r>
              <a:rPr lang="en-US" u="sng" dirty="0" smtClean="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Ta </a:t>
            </a:r>
            <a:r>
              <a:rPr lang="en-US" dirty="0" err="1" smtClean="0">
                <a:solidFill>
                  <a:schemeClr val="tx1"/>
                </a:solidFill>
                <a:latin typeface="Times New Roman" panose="02020603050405020304" pitchFamily="18" charset="0"/>
                <a:cs typeface="Times New Roman" panose="02020603050405020304" pitchFamily="18" charset="0"/>
              </a:rPr>
              <a:t>thấy</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rằng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các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máy</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cơ</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đơn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giản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chỉ</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giúp</a:t>
            </a:r>
            <a:r>
              <a:rPr lang="en-US" dirty="0" smtClean="0">
                <a:solidFill>
                  <a:schemeClr val="tx1"/>
                </a:solidFill>
                <a:latin typeface="Times New Roman" panose="02020603050405020304" pitchFamily="18" charset="0"/>
                <a:cs typeface="Times New Roman" panose="02020603050405020304" pitchFamily="18" charset="0"/>
              </a:rPr>
              <a:t> ta </a:t>
            </a:r>
            <a:r>
              <a:rPr lang="en-US" dirty="0" err="1" smtClean="0">
                <a:solidFill>
                  <a:schemeClr val="tx1"/>
                </a:solidFill>
                <a:latin typeface="Times New Roman" panose="02020603050405020304" pitchFamily="18" charset="0"/>
                <a:cs typeface="Times New Roman" panose="02020603050405020304" pitchFamily="18" charset="0"/>
              </a:rPr>
              <a:t>lợi</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về</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lực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nhưng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không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giúp</a:t>
            </a:r>
            <a:r>
              <a:rPr lang="en-US" dirty="0" smtClean="0">
                <a:solidFill>
                  <a:schemeClr val="tx1"/>
                </a:solidFill>
                <a:latin typeface="Times New Roman" panose="02020603050405020304" pitchFamily="18" charset="0"/>
                <a:cs typeface="Times New Roman" panose="02020603050405020304" pitchFamily="18" charset="0"/>
              </a:rPr>
              <a:t> ta </a:t>
            </a:r>
            <a:r>
              <a:rPr lang="en-US" dirty="0" err="1" smtClean="0">
                <a:solidFill>
                  <a:schemeClr val="tx1"/>
                </a:solidFill>
                <a:latin typeface="Times New Roman" panose="02020603050405020304" pitchFamily="18" charset="0"/>
                <a:cs typeface="Times New Roman" panose="02020603050405020304" pitchFamily="18" charset="0"/>
              </a:rPr>
              <a:t>lợi</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về</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công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Độ</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lớn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của</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lực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tác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dụng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vào</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vật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tỉ</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lệ</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nghịch</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với</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quãng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đường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vật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chuyển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động</a:t>
            </a:r>
            <a:r>
              <a:rPr lang="vi-VN"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3108959"/>
                <a:ext cx="8867260" cy="3971109"/>
              </a:xfrm>
            </p:spPr>
            <p:txBody>
              <a:bodyPr>
                <a:noAutofit/>
              </a:bodyPr>
              <a:lstStyle/>
              <a:p>
                <a:pPr marL="0" indent="0">
                  <a:buNone/>
                </a:pPr>
                <a:r>
                  <a:rPr lang="en-US" sz="3200" b="1" u="sng" dirty="0" smtClean="0">
                    <a:solidFill>
                      <a:schemeClr val="accent2"/>
                    </a:solidFill>
                    <a:latin typeface="Times New Roman" panose="02020603050405020304" pitchFamily="18" charset="0"/>
                    <a:cs typeface="Times New Roman" panose="02020603050405020304" pitchFamily="18" charset="0"/>
                  </a:rPr>
                  <a:t>II. ĐỊNH LUẬT VỀ CÔNG</a:t>
                </a:r>
              </a:p>
              <a:p>
                <a:pPr>
                  <a:buFontTx/>
                  <a:buChar char="-"/>
                </a:pPr>
                <a:r>
                  <a:rPr lang="en-US" sz="3200" dirty="0" err="1" smtClean="0">
                    <a:solidFill>
                      <a:schemeClr val="tx1"/>
                    </a:solidFill>
                    <a:latin typeface="Times New Roman" panose="02020603050405020304" pitchFamily="18" charset="0"/>
                    <a:cs typeface="Times New Roman" panose="02020603050405020304" pitchFamily="18" charset="0"/>
                  </a:rPr>
                  <a:t>Không</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một</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máy</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cơ</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đơn</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giản</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nào</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cho</a:t>
                </a:r>
                <a:r>
                  <a:rPr lang="en-US" sz="3200" dirty="0" smtClean="0">
                    <a:solidFill>
                      <a:schemeClr val="tx1"/>
                    </a:solidFill>
                    <a:latin typeface="Times New Roman" panose="02020603050405020304" pitchFamily="18" charset="0"/>
                    <a:cs typeface="Times New Roman" panose="02020603050405020304" pitchFamily="18" charset="0"/>
                  </a:rPr>
                  <a:t> ta </a:t>
                </a:r>
                <a:r>
                  <a:rPr lang="en-US" sz="3200" dirty="0" err="1" smtClean="0">
                    <a:solidFill>
                      <a:schemeClr val="tx1"/>
                    </a:solidFill>
                    <a:latin typeface="Times New Roman" panose="02020603050405020304" pitchFamily="18" charset="0"/>
                    <a:cs typeface="Times New Roman" panose="02020603050405020304" pitchFamily="18" charset="0"/>
                  </a:rPr>
                  <a:t>lợi</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về</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công</a:t>
                </a:r>
                <a:r>
                  <a:rPr lang="en-US" sz="3200" dirty="0" smtClean="0">
                    <a:solidFill>
                      <a:schemeClr val="tx1"/>
                    </a:solidFill>
                    <a:latin typeface="Times New Roman" panose="02020603050405020304" pitchFamily="18" charset="0"/>
                    <a:cs typeface="Times New Roman" panose="02020603050405020304" pitchFamily="18" charset="0"/>
                  </a:rPr>
                  <a:t>, ta </a:t>
                </a:r>
                <a:r>
                  <a:rPr lang="en-US" sz="3200" dirty="0" err="1" smtClean="0">
                    <a:solidFill>
                      <a:schemeClr val="tx1"/>
                    </a:solidFill>
                    <a:latin typeface="Times New Roman" panose="02020603050405020304" pitchFamily="18" charset="0"/>
                    <a:cs typeface="Times New Roman" panose="02020603050405020304" pitchFamily="18" charset="0"/>
                  </a:rPr>
                  <a:t>lợi</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bao</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nhiêu</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lần</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về</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lực</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thì</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thiệt</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bấy</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nhiêu</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lần</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về</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đường</a:t>
                </a:r>
                <a:r>
                  <a:rPr lang="en-US" sz="3200" dirty="0" smtClean="0">
                    <a:solidFill>
                      <a:schemeClr val="tx1"/>
                    </a:solidFill>
                    <a:latin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cs typeface="Times New Roman" panose="02020603050405020304" pitchFamily="18" charset="0"/>
                  </a:rPr>
                  <a:t>đi</a:t>
                </a:r>
                <a:r>
                  <a:rPr lang="en-US" sz="3200" dirty="0" smtClean="0">
                    <a:solidFill>
                      <a:schemeClr val="tx1"/>
                    </a:solidFill>
                    <a:latin typeface="Times New Roman" panose="02020603050405020304" pitchFamily="18" charset="0"/>
                    <a:cs typeface="Times New Roman" panose="02020603050405020304" pitchFamily="18" charset="0"/>
                  </a:rPr>
                  <a:t>.</a:t>
                </a:r>
                <a:endParaRPr lang="vi-VN" sz="3200" dirty="0" smtClean="0">
                  <a:solidFill>
                    <a:schemeClr val="tx1"/>
                  </a:solidFill>
                  <a:latin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𝐴</m:t>
                          </m:r>
                        </m:e>
                        <m:sub>
                          <m:r>
                            <a:rPr lang="en-US" sz="3200" dirty="0">
                              <a:solidFill>
                                <a:schemeClr val="tx1"/>
                              </a:solidFill>
                              <a:latin typeface="Cambria Math" panose="02040503050406030204" pitchFamily="18" charset="0"/>
                            </a:rPr>
                            <m:t>1</m:t>
                          </m:r>
                        </m:sub>
                      </m:sSub>
                      <m:r>
                        <a:rPr lang="en-US" sz="3200" dirty="0">
                          <a:solidFill>
                            <a:schemeClr val="tx1"/>
                          </a:solidFill>
                          <a:latin typeface="Cambria Math" panose="02040503050406030204" pitchFamily="18" charset="0"/>
                        </a:rPr>
                        <m:t>=</m:t>
                      </m:r>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𝐴</m:t>
                          </m:r>
                        </m:e>
                        <m:sub>
                          <m:r>
                            <a:rPr lang="en-US" sz="3200" dirty="0">
                              <a:solidFill>
                                <a:schemeClr val="tx1"/>
                              </a:solidFill>
                              <a:latin typeface="Cambria Math" panose="02040503050406030204" pitchFamily="18" charset="0"/>
                            </a:rPr>
                            <m:t>2</m:t>
                          </m:r>
                        </m:sub>
                      </m:sSub>
                      <m:r>
                        <a:rPr lang="en-US" sz="3200" dirty="0">
                          <a:solidFill>
                            <a:schemeClr val="tx1"/>
                          </a:solidFill>
                          <a:latin typeface="Cambria Math" panose="02040503050406030204" pitchFamily="18" charset="0"/>
                        </a:rPr>
                        <m:t>⇔</m:t>
                      </m:r>
                      <m:f>
                        <m:fPr>
                          <m:ctrlPr>
                            <a:rPr lang="en-US" sz="3200" i="1" dirty="0">
                              <a:solidFill>
                                <a:schemeClr val="tx1"/>
                              </a:solidFill>
                              <a:latin typeface="Cambria Math" panose="02040503050406030204" pitchFamily="18" charset="0"/>
                            </a:rPr>
                          </m:ctrlPr>
                        </m:fPr>
                        <m:num>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𝐹</m:t>
                              </m:r>
                            </m:e>
                            <m:sub>
                              <m:r>
                                <a:rPr lang="en-US" sz="3200" dirty="0">
                                  <a:solidFill>
                                    <a:schemeClr val="tx1"/>
                                  </a:solidFill>
                                  <a:latin typeface="Cambria Math" panose="02040503050406030204" pitchFamily="18" charset="0"/>
                                </a:rPr>
                                <m:t>1</m:t>
                              </m:r>
                            </m:sub>
                          </m:sSub>
                        </m:num>
                        <m:den>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𝐹</m:t>
                              </m:r>
                            </m:e>
                            <m:sub>
                              <m:r>
                                <a:rPr lang="en-US" sz="3200" dirty="0">
                                  <a:solidFill>
                                    <a:schemeClr val="tx1"/>
                                  </a:solidFill>
                                  <a:latin typeface="Cambria Math" panose="02040503050406030204" pitchFamily="18" charset="0"/>
                                </a:rPr>
                                <m:t>2</m:t>
                              </m:r>
                            </m:sub>
                          </m:sSub>
                        </m:den>
                      </m:f>
                      <m:r>
                        <a:rPr lang="en-US" sz="3200" dirty="0">
                          <a:solidFill>
                            <a:schemeClr val="tx1"/>
                          </a:solidFill>
                          <a:latin typeface="Cambria Math" panose="02040503050406030204" pitchFamily="18" charset="0"/>
                        </a:rPr>
                        <m:t>=</m:t>
                      </m:r>
                      <m:f>
                        <m:fPr>
                          <m:ctrlPr>
                            <a:rPr lang="en-US" sz="3200" i="1" dirty="0">
                              <a:solidFill>
                                <a:schemeClr val="tx1"/>
                              </a:solidFill>
                              <a:latin typeface="Cambria Math" panose="02040503050406030204" pitchFamily="18" charset="0"/>
                            </a:rPr>
                          </m:ctrlPr>
                        </m:fPr>
                        <m:num>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𝑠</m:t>
                              </m:r>
                            </m:e>
                            <m:sub>
                              <m:r>
                                <a:rPr lang="en-US" sz="3200" dirty="0">
                                  <a:solidFill>
                                    <a:schemeClr val="tx1"/>
                                  </a:solidFill>
                                  <a:latin typeface="Cambria Math" panose="02040503050406030204" pitchFamily="18" charset="0"/>
                                </a:rPr>
                                <m:t>2</m:t>
                              </m:r>
                            </m:sub>
                          </m:sSub>
                        </m:num>
                        <m:den>
                          <m:sSub>
                            <m:sSubPr>
                              <m:ctrlPr>
                                <a:rPr lang="en-US" sz="3200" i="1" dirty="0">
                                  <a:solidFill>
                                    <a:schemeClr val="tx1"/>
                                  </a:solidFill>
                                  <a:latin typeface="Cambria Math" panose="02040503050406030204" pitchFamily="18" charset="0"/>
                                </a:rPr>
                              </m:ctrlPr>
                            </m:sSubPr>
                            <m:e>
                              <m:r>
                                <a:rPr lang="en-US" sz="3200" i="1" dirty="0">
                                  <a:solidFill>
                                    <a:schemeClr val="tx1"/>
                                  </a:solidFill>
                                  <a:latin typeface="Cambria Math" panose="02040503050406030204" pitchFamily="18" charset="0"/>
                                </a:rPr>
                                <m:t>𝑠</m:t>
                              </m:r>
                            </m:e>
                            <m:sub>
                              <m:r>
                                <a:rPr lang="en-US" sz="3200" dirty="0">
                                  <a:solidFill>
                                    <a:schemeClr val="tx1"/>
                                  </a:solidFill>
                                  <a:latin typeface="Cambria Math" panose="02040503050406030204" pitchFamily="18" charset="0"/>
                                </a:rPr>
                                <m:t>1</m:t>
                              </m:r>
                            </m:sub>
                          </m:sSub>
                        </m:den>
                      </m:f>
                    </m:oMath>
                  </m:oMathPara>
                </a14:m>
                <a:endParaRPr lang="en-US" sz="320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3108959"/>
                <a:ext cx="8867260" cy="3971109"/>
              </a:xfrm>
              <a:blipFill>
                <a:blip r:embed="rId2"/>
                <a:stretch>
                  <a:fillRect l="-1718" t="-2151" r="-1100"/>
                </a:stretch>
              </a:blipFill>
            </p:spPr>
            <p:txBody>
              <a:bodyPr/>
              <a:lstStyle/>
              <a:p>
                <a:r>
                  <a:rPr lang="en-US">
                    <a:noFill/>
                  </a:rPr>
                  <a:t> </a:t>
                </a:r>
              </a:p>
            </p:txBody>
          </p:sp>
        </mc:Fallback>
      </mc:AlternateContent>
    </p:spTree>
    <p:extLst>
      <p:ext uri="{BB962C8B-B14F-4D97-AF65-F5344CB8AC3E}">
        <p14:creationId xmlns:p14="http://schemas.microsoft.com/office/powerpoint/2010/main" val="2888023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677334" y="1027610"/>
                <a:ext cx="8596668" cy="1959429"/>
              </a:xfrm>
            </p:spPr>
            <p:txBody>
              <a:bodyPr>
                <a:normAutofit fontScale="90000"/>
              </a:bodyPr>
              <a:lstStyle/>
              <a:p>
                <a:r>
                  <a:rPr lang="en-US" altLang="en-US" dirty="0" smtClean="0">
                    <a:latin typeface="Times New Roman" panose="02020603050405020304" pitchFamily="18" charset="0"/>
                    <a:cs typeface="Times New Roman" panose="02020603050405020304" pitchFamily="18" charset="0"/>
                  </a:rPr>
                  <a:t>-</a:t>
                </a:r>
                <a:r>
                  <a:rPr lang="en-US" altLang="en-US" dirty="0" smtClean="0">
                    <a:solidFill>
                      <a:schemeClr val="tx1"/>
                    </a:solidFill>
                    <a:latin typeface="Times New Roman" panose="02020603050405020304" pitchFamily="18" charset="0"/>
                    <a:cs typeface="Times New Roman" panose="02020603050405020304" pitchFamily="18" charset="0"/>
                  </a:rPr>
                  <a:t> </a:t>
                </a:r>
                <a:r>
                  <a:rPr lang="en-US" altLang="en-US" u="sng" dirty="0" err="1" smtClean="0">
                    <a:solidFill>
                      <a:srgbClr val="C00000"/>
                    </a:solidFill>
                    <a:latin typeface="Times New Roman" panose="02020603050405020304" pitchFamily="18" charset="0"/>
                    <a:cs typeface="Times New Roman" panose="02020603050405020304" pitchFamily="18" charset="0"/>
                  </a:rPr>
                  <a:t>Mở</a:t>
                </a:r>
                <a:r>
                  <a:rPr lang="en-US" altLang="en-US" u="sng" dirty="0" smtClean="0">
                    <a:solidFill>
                      <a:srgbClr val="C00000"/>
                    </a:solidFill>
                    <a:latin typeface="Times New Roman" panose="02020603050405020304" pitchFamily="18" charset="0"/>
                    <a:cs typeface="Times New Roman" panose="02020603050405020304" pitchFamily="18" charset="0"/>
                  </a:rPr>
                  <a:t> </a:t>
                </a:r>
                <a:r>
                  <a:rPr lang="en-US" altLang="en-US" u="sng" dirty="0" err="1" smtClean="0">
                    <a:solidFill>
                      <a:srgbClr val="C00000"/>
                    </a:solidFill>
                    <a:latin typeface="Times New Roman" panose="02020603050405020304" pitchFamily="18" charset="0"/>
                    <a:cs typeface="Times New Roman" panose="02020603050405020304" pitchFamily="18" charset="0"/>
                  </a:rPr>
                  <a:t>rộng</a:t>
                </a:r>
                <a:r>
                  <a:rPr lang="en-US" altLang="en-US" u="sng" dirty="0" smtClean="0">
                    <a:solidFill>
                      <a:srgbClr val="C00000"/>
                    </a:solidFill>
                    <a:latin typeface="Times New Roman" panose="02020603050405020304" pitchFamily="18" charset="0"/>
                    <a:cs typeface="Times New Roman" panose="02020603050405020304" pitchFamily="18" charset="0"/>
                  </a:rPr>
                  <a:t>: </a:t>
                </a:r>
                <a:br>
                  <a:rPr lang="en-US" altLang="en-US" u="sng" dirty="0" smtClean="0">
                    <a:solidFill>
                      <a:srgbClr val="C00000"/>
                    </a:solidFill>
                    <a:latin typeface="Times New Roman" panose="02020603050405020304" pitchFamily="18" charset="0"/>
                    <a:cs typeface="Times New Roman" panose="02020603050405020304" pitchFamily="18" charset="0"/>
                  </a:rPr>
                </a:br>
                <a:r>
                  <a:rPr lang="en-US" altLang="en-US" dirty="0" err="1" smtClean="0">
                    <a:solidFill>
                      <a:schemeClr val="tx1"/>
                    </a:solidFill>
                    <a:latin typeface="Times New Roman" panose="02020603050405020304" pitchFamily="18" charset="0"/>
                    <a:cs typeface="Times New Roman" panose="02020603050405020304" pitchFamily="18" charset="0"/>
                  </a:rPr>
                  <a:t>Hiệu</a:t>
                </a:r>
                <a:r>
                  <a:rPr lang="en-US" altLang="en-US" dirty="0" smtClean="0">
                    <a:solidFill>
                      <a:schemeClr val="tx1"/>
                    </a:solidFill>
                    <a:latin typeface="Times New Roman" panose="02020603050405020304" pitchFamily="18" charset="0"/>
                    <a:cs typeface="Times New Roman" panose="02020603050405020304" pitchFamily="18" charset="0"/>
                  </a:rPr>
                  <a:t> </a:t>
                </a:r>
                <a:r>
                  <a:rPr lang="en-US" altLang="en-US" dirty="0" err="1" smtClean="0">
                    <a:solidFill>
                      <a:schemeClr val="tx1"/>
                    </a:solidFill>
                    <a:latin typeface="Times New Roman" panose="02020603050405020304" pitchFamily="18" charset="0"/>
                    <a:cs typeface="Times New Roman" panose="02020603050405020304" pitchFamily="18" charset="0"/>
                  </a:rPr>
                  <a:t>suất</a:t>
                </a:r>
                <a:r>
                  <a:rPr lang="en-US" altLang="en-US" dirty="0" smtClean="0">
                    <a:solidFill>
                      <a:schemeClr val="tx1"/>
                    </a:solidFill>
                    <a:latin typeface="Times New Roman" panose="02020603050405020304" pitchFamily="18" charset="0"/>
                    <a:cs typeface="Times New Roman" panose="02020603050405020304" pitchFamily="18" charset="0"/>
                  </a:rPr>
                  <a:t> </a:t>
                </a:r>
                <a:r>
                  <a:rPr lang="en-US" altLang="en-US" dirty="0" err="1" smtClean="0">
                    <a:solidFill>
                      <a:schemeClr val="tx1"/>
                    </a:solidFill>
                    <a:latin typeface="Times New Roman" panose="02020603050405020304" pitchFamily="18" charset="0"/>
                    <a:cs typeface="Times New Roman" panose="02020603050405020304" pitchFamily="18" charset="0"/>
                  </a:rPr>
                  <a:t>làm</a:t>
                </a:r>
                <a:r>
                  <a:rPr lang="en-US" altLang="en-US" dirty="0" smtClean="0">
                    <a:solidFill>
                      <a:schemeClr val="tx1"/>
                    </a:solidFill>
                    <a:latin typeface="Times New Roman" panose="02020603050405020304" pitchFamily="18" charset="0"/>
                    <a:cs typeface="Times New Roman" panose="02020603050405020304" pitchFamily="18" charset="0"/>
                  </a:rPr>
                  <a:t> </a:t>
                </a:r>
                <a:r>
                  <a:rPr lang="en-US" altLang="en-US" dirty="0" err="1" smtClean="0">
                    <a:solidFill>
                      <a:schemeClr val="tx1"/>
                    </a:solidFill>
                    <a:latin typeface="Times New Roman" panose="02020603050405020304" pitchFamily="18" charset="0"/>
                    <a:cs typeface="Times New Roman" panose="02020603050405020304" pitchFamily="18" charset="0"/>
                  </a:rPr>
                  <a:t>việc</a:t>
                </a:r>
                <a:r>
                  <a:rPr lang="en-US" altLang="en-US" dirty="0" smtClean="0">
                    <a:solidFill>
                      <a:schemeClr val="tx1"/>
                    </a:solidFill>
                    <a:latin typeface="Times New Roman" panose="02020603050405020304" pitchFamily="18" charset="0"/>
                    <a:cs typeface="Times New Roman" panose="02020603050405020304" pitchFamily="18" charset="0"/>
                  </a:rPr>
                  <a:t>(%):</a:t>
                </a:r>
                <a:br>
                  <a:rPr lang="en-US" altLang="en-US" dirty="0" smtClean="0">
                    <a:solidFill>
                      <a:schemeClr val="tx1"/>
                    </a:solidFill>
                    <a:latin typeface="Times New Roman" panose="02020603050405020304" pitchFamily="18" charset="0"/>
                    <a:cs typeface="Times New Roman" panose="02020603050405020304" pitchFamily="18" charset="0"/>
                  </a:rPr>
                </a:br>
                <a14:m>
                  <m:oMath xmlns:m="http://schemas.openxmlformats.org/officeDocument/2006/math">
                    <m:r>
                      <a:rPr lang="en-US" altLang="en-US" b="0" i="1" smtClean="0">
                        <a:solidFill>
                          <a:schemeClr val="tx1"/>
                        </a:solidFill>
                        <a:latin typeface="Cambria Math" panose="02040503050406030204" pitchFamily="18" charset="0"/>
                      </a:rPr>
                      <m:t>𝐻</m:t>
                    </m:r>
                    <m:r>
                      <a:rPr lang="en-US" altLang="en-US" b="0" i="1" smtClean="0">
                        <a:solidFill>
                          <a:schemeClr val="tx1"/>
                        </a:solidFill>
                        <a:latin typeface="Cambria Math" panose="02040503050406030204" pitchFamily="18" charset="0"/>
                      </a:rPr>
                      <m:t>=</m:t>
                    </m:r>
                    <m:f>
                      <m:fPr>
                        <m:ctrlPr>
                          <a:rPr lang="en-US" altLang="en-US" b="0" i="1" smtClean="0">
                            <a:solidFill>
                              <a:schemeClr val="tx1"/>
                            </a:solidFill>
                            <a:latin typeface="Cambria Math" panose="02040503050406030204" pitchFamily="18" charset="0"/>
                          </a:rPr>
                        </m:ctrlPr>
                      </m:fPr>
                      <m:num>
                        <m:sSub>
                          <m:sSubPr>
                            <m:ctrlPr>
                              <a:rPr lang="en-US" altLang="en-US" b="0" i="1" smtClean="0">
                                <a:solidFill>
                                  <a:schemeClr val="tx1"/>
                                </a:solidFill>
                                <a:latin typeface="Cambria Math" panose="02040503050406030204" pitchFamily="18" charset="0"/>
                              </a:rPr>
                            </m:ctrlPr>
                          </m:sSubPr>
                          <m:e>
                            <m:r>
                              <a:rPr lang="en-US" altLang="en-US" b="0" i="1" smtClean="0">
                                <a:solidFill>
                                  <a:schemeClr val="tx1"/>
                                </a:solidFill>
                                <a:latin typeface="Cambria Math" panose="02040503050406030204" pitchFamily="18" charset="0"/>
                              </a:rPr>
                              <m:t>𝐴</m:t>
                            </m:r>
                          </m:e>
                          <m:sub>
                            <m:r>
                              <a:rPr lang="en-US" altLang="en-US" b="0" i="1" smtClean="0">
                                <a:solidFill>
                                  <a:schemeClr val="tx1"/>
                                </a:solidFill>
                                <a:latin typeface="Cambria Math" panose="02040503050406030204" pitchFamily="18" charset="0"/>
                              </a:rPr>
                              <m:t>𝑖</m:t>
                            </m:r>
                          </m:sub>
                        </m:sSub>
                      </m:num>
                      <m:den>
                        <m:sSub>
                          <m:sSubPr>
                            <m:ctrlPr>
                              <a:rPr lang="en-US" altLang="en-US" b="0" i="1" smtClean="0">
                                <a:solidFill>
                                  <a:schemeClr val="tx1"/>
                                </a:solidFill>
                                <a:latin typeface="Cambria Math" panose="02040503050406030204" pitchFamily="18" charset="0"/>
                              </a:rPr>
                            </m:ctrlPr>
                          </m:sSubPr>
                          <m:e>
                            <m:r>
                              <a:rPr lang="en-US" altLang="en-US" b="0" i="1" smtClean="0">
                                <a:solidFill>
                                  <a:schemeClr val="tx1"/>
                                </a:solidFill>
                                <a:latin typeface="Cambria Math" panose="02040503050406030204" pitchFamily="18" charset="0"/>
                              </a:rPr>
                              <m:t>𝐴</m:t>
                            </m:r>
                          </m:e>
                          <m:sub>
                            <m:r>
                              <a:rPr lang="en-US" altLang="en-US" b="0" i="1" smtClean="0">
                                <a:solidFill>
                                  <a:schemeClr val="tx1"/>
                                </a:solidFill>
                                <a:latin typeface="Cambria Math" panose="02040503050406030204" pitchFamily="18" charset="0"/>
                              </a:rPr>
                              <m:t>𝑖</m:t>
                            </m:r>
                          </m:sub>
                        </m:sSub>
                        <m:r>
                          <a:rPr lang="en-US" altLang="en-US" b="0" i="1" smtClean="0">
                            <a:solidFill>
                              <a:schemeClr val="tx1"/>
                            </a:solidFill>
                            <a:latin typeface="Cambria Math" panose="02040503050406030204" pitchFamily="18" charset="0"/>
                          </a:rPr>
                          <m:t>+</m:t>
                        </m:r>
                        <m:sSub>
                          <m:sSubPr>
                            <m:ctrlPr>
                              <a:rPr lang="en-US" altLang="en-US" b="0" i="1" smtClean="0">
                                <a:solidFill>
                                  <a:schemeClr val="tx1"/>
                                </a:solidFill>
                                <a:latin typeface="Cambria Math" panose="02040503050406030204" pitchFamily="18" charset="0"/>
                              </a:rPr>
                            </m:ctrlPr>
                          </m:sSubPr>
                          <m:e>
                            <m:r>
                              <a:rPr lang="en-US" altLang="en-US" b="0" i="1" smtClean="0">
                                <a:solidFill>
                                  <a:schemeClr val="tx1"/>
                                </a:solidFill>
                                <a:latin typeface="Cambria Math" panose="02040503050406030204" pitchFamily="18" charset="0"/>
                              </a:rPr>
                              <m:t>𝐴</m:t>
                            </m:r>
                          </m:e>
                          <m:sub>
                            <m:r>
                              <a:rPr lang="en-US" altLang="en-US" b="0" i="1" smtClean="0">
                                <a:solidFill>
                                  <a:schemeClr val="tx1"/>
                                </a:solidFill>
                                <a:latin typeface="Cambria Math" panose="02040503050406030204" pitchFamily="18" charset="0"/>
                              </a:rPr>
                              <m:t>h𝑝</m:t>
                            </m:r>
                          </m:sub>
                        </m:sSub>
                      </m:den>
                    </m:f>
                    <m:r>
                      <a:rPr lang="en-US" altLang="en-US" b="0" i="1" smtClean="0">
                        <a:solidFill>
                          <a:schemeClr val="tx1"/>
                        </a:solidFill>
                        <a:latin typeface="Cambria Math" panose="02040503050406030204" pitchFamily="18" charset="0"/>
                      </a:rPr>
                      <m:t>.100%=</m:t>
                    </m:r>
                    <m:f>
                      <m:fPr>
                        <m:ctrlPr>
                          <a:rPr lang="en-US" altLang="en-US" b="0" i="1" smtClean="0">
                            <a:solidFill>
                              <a:schemeClr val="tx1"/>
                            </a:solidFill>
                            <a:latin typeface="Cambria Math" panose="02040503050406030204" pitchFamily="18" charset="0"/>
                          </a:rPr>
                        </m:ctrlPr>
                      </m:fPr>
                      <m:num>
                        <m:sSub>
                          <m:sSubPr>
                            <m:ctrlPr>
                              <a:rPr lang="en-US" altLang="en-US" b="0" i="1" smtClean="0">
                                <a:solidFill>
                                  <a:schemeClr val="tx1"/>
                                </a:solidFill>
                                <a:latin typeface="Cambria Math" panose="02040503050406030204" pitchFamily="18" charset="0"/>
                              </a:rPr>
                            </m:ctrlPr>
                          </m:sSubPr>
                          <m:e>
                            <m:r>
                              <a:rPr lang="en-US" altLang="en-US" b="0" i="1" smtClean="0">
                                <a:solidFill>
                                  <a:schemeClr val="tx1"/>
                                </a:solidFill>
                                <a:latin typeface="Cambria Math" panose="02040503050406030204" pitchFamily="18" charset="0"/>
                              </a:rPr>
                              <m:t>𝐴</m:t>
                            </m:r>
                          </m:e>
                          <m:sub>
                            <m:r>
                              <a:rPr lang="en-US" altLang="en-US" b="0" i="1" smtClean="0">
                                <a:solidFill>
                                  <a:schemeClr val="tx1"/>
                                </a:solidFill>
                                <a:latin typeface="Cambria Math" panose="02040503050406030204" pitchFamily="18" charset="0"/>
                              </a:rPr>
                              <m:t>𝑖</m:t>
                            </m:r>
                          </m:sub>
                        </m:sSub>
                      </m:num>
                      <m:den>
                        <m:sSub>
                          <m:sSubPr>
                            <m:ctrlPr>
                              <a:rPr lang="en-US" altLang="en-US" b="0" i="1" smtClean="0">
                                <a:solidFill>
                                  <a:schemeClr val="tx1"/>
                                </a:solidFill>
                                <a:latin typeface="Cambria Math" panose="02040503050406030204" pitchFamily="18" charset="0"/>
                              </a:rPr>
                            </m:ctrlPr>
                          </m:sSubPr>
                          <m:e>
                            <m:r>
                              <a:rPr lang="en-US" altLang="en-US" b="0" i="1" smtClean="0">
                                <a:solidFill>
                                  <a:schemeClr val="tx1"/>
                                </a:solidFill>
                                <a:latin typeface="Cambria Math" panose="02040503050406030204" pitchFamily="18" charset="0"/>
                              </a:rPr>
                              <m:t>𝐴</m:t>
                            </m:r>
                          </m:e>
                          <m:sub>
                            <m:r>
                              <a:rPr lang="en-US" altLang="en-US" b="0" i="1" smtClean="0">
                                <a:solidFill>
                                  <a:schemeClr val="tx1"/>
                                </a:solidFill>
                                <a:latin typeface="Cambria Math" panose="02040503050406030204" pitchFamily="18" charset="0"/>
                              </a:rPr>
                              <m:t>𝑡𝑝</m:t>
                            </m:r>
                          </m:sub>
                        </m:sSub>
                      </m:den>
                    </m:f>
                    <m:r>
                      <a:rPr lang="en-US" altLang="en-US" b="0" i="1" smtClean="0">
                        <a:solidFill>
                          <a:schemeClr val="tx1"/>
                        </a:solidFill>
                        <a:latin typeface="Cambria Math" panose="02040503050406030204" pitchFamily="18" charset="0"/>
                      </a:rPr>
                      <m:t> </m:t>
                    </m:r>
                  </m:oMath>
                </a14:m>
                <a:r>
                  <a:rPr lang="en-US" altLang="en-US" dirty="0" smtClean="0">
                    <a:solidFill>
                      <a:schemeClr val="tx1"/>
                    </a:solidFill>
                    <a:latin typeface="Times New Roman" panose="02020603050405020304" pitchFamily="18" charset="0"/>
                    <a:cs typeface="Times New Roman" panose="02020603050405020304" pitchFamily="18" charset="0"/>
                  </a:rPr>
                  <a:t>.100%</a:t>
                </a:r>
                <a:br>
                  <a:rPr lang="en-US" altLang="en-US" dirty="0" smtClean="0">
                    <a:solidFill>
                      <a:schemeClr val="tx1"/>
                    </a:solidFill>
                    <a:latin typeface="Times New Roman" panose="02020603050405020304" pitchFamily="18" charset="0"/>
                    <a:cs typeface="Times New Roman" panose="02020603050405020304" pitchFamily="18" charset="0"/>
                  </a:rPr>
                </a:br>
                <a:endParaRPr lang="en-US" altLang="en-US"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677334" y="1027610"/>
                <a:ext cx="8596668" cy="1959429"/>
              </a:xfrm>
              <a:blipFill>
                <a:blip r:embed="rId2"/>
                <a:stretch>
                  <a:fillRect l="-1773" t="-436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3065417"/>
                <a:ext cx="8596668" cy="2975945"/>
              </a:xfrm>
            </p:spPr>
            <p:txBody>
              <a:bodyPr>
                <a:normAutofit/>
              </a:bodyPr>
              <a:lstStyle/>
              <a:p>
                <a:r>
                  <a:rPr lang="en-US" sz="3200" dirty="0" smtClean="0">
                    <a:latin typeface="Times New Roman" panose="02020603050405020304" pitchFamily="18" charset="0"/>
                    <a:cs typeface="Times New Roman" panose="02020603050405020304" pitchFamily="18" charset="0"/>
                  </a:rPr>
                  <a:t>Trong </a:t>
                </a:r>
                <a:r>
                  <a:rPr lang="en-US" sz="3200" dirty="0" err="1" smtClean="0">
                    <a:latin typeface="Times New Roman" panose="02020603050405020304" pitchFamily="18" charset="0"/>
                    <a:cs typeface="Times New Roman" panose="02020603050405020304" pitchFamily="18" charset="0"/>
                  </a:rPr>
                  <a:t>đó</a:t>
                </a:r>
                <a:r>
                  <a:rPr lang="en-US" sz="3200" dirty="0" smtClean="0">
                    <a:latin typeface="Times New Roman" panose="02020603050405020304" pitchFamily="18" charset="0"/>
                    <a:cs typeface="Times New Roman" panose="02020603050405020304" pitchFamily="18" charset="0"/>
                  </a:rPr>
                  <a:t>: </a:t>
                </a:r>
              </a:p>
              <a:p>
                <a14:m>
                  <m:oMath xmlns:m="http://schemas.openxmlformats.org/officeDocument/2006/math">
                    <m:sSub>
                      <m:sSubPr>
                        <m:ctrlPr>
                          <a:rPr lang="en-US" sz="3200" i="1" dirty="0" smtClean="0">
                            <a:latin typeface="Cambria Math" panose="02040503050406030204" pitchFamily="18" charset="0"/>
                          </a:rPr>
                        </m:ctrlPr>
                      </m:sSubPr>
                      <m:e>
                        <m:r>
                          <a:rPr lang="en-US" sz="3200" i="1" dirty="0">
                            <a:latin typeface="Cambria Math" panose="02040503050406030204" pitchFamily="18" charset="0"/>
                          </a:rPr>
                          <m:t>𝐴</m:t>
                        </m:r>
                      </m:e>
                      <m:sub>
                        <m:r>
                          <a:rPr lang="en-US" sz="3200" i="1" dirty="0">
                            <a:latin typeface="Cambria Math" panose="02040503050406030204" pitchFamily="18" charset="0"/>
                          </a:rPr>
                          <m:t>𝑖</m:t>
                        </m:r>
                      </m:sub>
                    </m:sSub>
                    <m:r>
                      <a:rPr lang="en-US" sz="3200" i="1" dirty="0" smtClean="0">
                        <a:latin typeface="Cambria Math" panose="02040503050406030204" pitchFamily="18" charset="0"/>
                      </a:rPr>
                      <m:t> </m:t>
                    </m:r>
                  </m:oMath>
                </a14:m>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ích</a:t>
                </a:r>
                <a:endParaRPr lang="en-US" sz="3200" dirty="0" smtClean="0">
                  <a:latin typeface="Times New Roman" panose="02020603050405020304" pitchFamily="18" charset="0"/>
                  <a:cs typeface="Times New Roman" panose="02020603050405020304" pitchFamily="18" charset="0"/>
                </a:endParaRPr>
              </a:p>
              <a:p>
                <a14:m>
                  <m:oMath xmlns:m="http://schemas.openxmlformats.org/officeDocument/2006/math">
                    <m:sSub>
                      <m:sSubPr>
                        <m:ctrlPr>
                          <a:rPr lang="en-US" sz="3200" i="1" dirty="0" smtClean="0">
                            <a:latin typeface="Cambria Math" panose="02040503050406030204" pitchFamily="18" charset="0"/>
                          </a:rPr>
                        </m:ctrlPr>
                      </m:sSubPr>
                      <m:e>
                        <m:r>
                          <a:rPr lang="en-US" sz="3200" i="1" dirty="0">
                            <a:latin typeface="Cambria Math" panose="02040503050406030204" pitchFamily="18" charset="0"/>
                          </a:rPr>
                          <m:t>𝐴</m:t>
                        </m:r>
                      </m:e>
                      <m:sub>
                        <m:r>
                          <a:rPr lang="en-US" sz="3200" i="1" dirty="0">
                            <a:latin typeface="Cambria Math" panose="02040503050406030204" pitchFamily="18" charset="0"/>
                          </a:rPr>
                          <m:t>h𝑝</m:t>
                        </m:r>
                      </m:sub>
                    </m:sSub>
                  </m:oMath>
                </a14:m>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hao</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phí</a:t>
                </a:r>
                <a:r>
                  <a:rPr lang="en-US" sz="3200" dirty="0" smtClean="0">
                    <a:latin typeface="Times New Roman" panose="02020603050405020304" pitchFamily="18" charset="0"/>
                    <a:cs typeface="Times New Roman" panose="02020603050405020304" pitchFamily="18" charset="0"/>
                  </a:rPr>
                  <a:t> (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không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ích</a:t>
                </a:r>
                <a:r>
                  <a:rPr lang="en-US" sz="3200" dirty="0" smtClean="0">
                    <a:latin typeface="Times New Roman" panose="02020603050405020304" pitchFamily="18" charset="0"/>
                    <a:cs typeface="Times New Roman" panose="02020603050405020304" pitchFamily="18" charset="0"/>
                  </a:rPr>
                  <a:t>)</a:t>
                </a:r>
              </a:p>
              <a:p>
                <a14:m>
                  <m:oMath xmlns:m="http://schemas.openxmlformats.org/officeDocument/2006/math">
                    <m:sSub>
                      <m:sSubPr>
                        <m:ctrlPr>
                          <a:rPr lang="en-US" sz="3200" i="1" dirty="0" smtClean="0">
                            <a:latin typeface="Cambria Math" panose="02040503050406030204" pitchFamily="18" charset="0"/>
                          </a:rPr>
                        </m:ctrlPr>
                      </m:sSubPr>
                      <m:e>
                        <m:r>
                          <a:rPr lang="en-US" sz="3200" i="1" dirty="0">
                            <a:latin typeface="Cambria Math" panose="02040503050406030204" pitchFamily="18" charset="0"/>
                          </a:rPr>
                          <m:t>𝐴</m:t>
                        </m:r>
                      </m:e>
                      <m:sub>
                        <m:r>
                          <a:rPr lang="en-US" sz="3200" i="1" dirty="0">
                            <a:latin typeface="Cambria Math" panose="02040503050406030204" pitchFamily="18" charset="0"/>
                          </a:rPr>
                          <m:t>𝑡𝑝</m:t>
                        </m:r>
                      </m:sub>
                    </m:sSub>
                  </m:oMath>
                </a14:m>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toàn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phần</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3065417"/>
                <a:ext cx="8596668" cy="2975945"/>
              </a:xfrm>
              <a:blipFill>
                <a:blip r:embed="rId3"/>
                <a:stretch>
                  <a:fillRect l="-1064" t="-2869"/>
                </a:stretch>
              </a:blipFill>
            </p:spPr>
            <p:txBody>
              <a:bodyPr/>
              <a:lstStyle/>
              <a:p>
                <a:r>
                  <a:rPr lang="en-US">
                    <a:noFill/>
                  </a:rPr>
                  <a:t> </a:t>
                </a:r>
              </a:p>
            </p:txBody>
          </p:sp>
        </mc:Fallback>
      </mc:AlternateContent>
    </p:spTree>
    <p:extLst>
      <p:ext uri="{BB962C8B-B14F-4D97-AF65-F5344CB8AC3E}">
        <p14:creationId xmlns:p14="http://schemas.microsoft.com/office/powerpoint/2010/main" val="34032143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3291841"/>
          </a:xfrm>
        </p:spPr>
        <p:txBody>
          <a:bodyPr>
            <a:normAutofit fontScale="90000"/>
          </a:bodyPr>
          <a:lstStyle/>
          <a:p>
            <a:r>
              <a:rPr lang="en-US" b="1" u="sng" dirty="0" smtClean="0">
                <a:solidFill>
                  <a:schemeClr val="accent2"/>
                </a:solidFill>
                <a:latin typeface="Times New Roman" panose="02020603050405020304" pitchFamily="18" charset="0"/>
                <a:cs typeface="Times New Roman" panose="02020603050405020304" pitchFamily="18" charset="0"/>
              </a:rPr>
              <a:t>III. VẬN DỤNG:</a:t>
            </a:r>
            <a:br>
              <a:rPr lang="en-US" b="1" u="sng" dirty="0" smtClean="0">
                <a:solidFill>
                  <a:schemeClr val="accent2"/>
                </a:solidFill>
                <a:latin typeface="Times New Roman" panose="02020603050405020304" pitchFamily="18" charset="0"/>
                <a:cs typeface="Times New Roman" panose="02020603050405020304" pitchFamily="18" charset="0"/>
              </a:rPr>
            </a:br>
            <a:r>
              <a:rPr lang="en-US" u="sng" dirty="0" smtClean="0">
                <a:solidFill>
                  <a:srgbClr val="C00000"/>
                </a:solidFill>
                <a:latin typeface="Times New Roman" panose="02020603050405020304" pitchFamily="18" charset="0"/>
                <a:cs typeface="Times New Roman" panose="02020603050405020304" pitchFamily="18" charset="0"/>
              </a:rPr>
              <a:t>BT1:</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Kéo</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một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vật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nặng</a:t>
            </a:r>
            <a:r>
              <a:rPr lang="en-US" dirty="0" smtClean="0">
                <a:solidFill>
                  <a:schemeClr val="tx1"/>
                </a:solidFill>
                <a:latin typeface="Times New Roman" panose="02020603050405020304" pitchFamily="18" charset="0"/>
                <a:cs typeface="Times New Roman" panose="02020603050405020304" pitchFamily="18" charset="0"/>
              </a:rPr>
              <a:t> 200g </a:t>
            </a:r>
            <a:r>
              <a:rPr lang="en-US" dirty="0" err="1" smtClean="0">
                <a:solidFill>
                  <a:schemeClr val="tx1"/>
                </a:solidFill>
                <a:latin typeface="Times New Roman" panose="02020603050405020304" pitchFamily="18" charset="0"/>
                <a:cs typeface="Times New Roman" panose="02020603050405020304" pitchFamily="18" charset="0"/>
              </a:rPr>
              <a:t>lên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độ</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cao</a:t>
            </a:r>
            <a:r>
              <a:rPr lang="en-US" dirty="0" smtClean="0">
                <a:solidFill>
                  <a:schemeClr val="tx1"/>
                </a:solidFill>
                <a:latin typeface="Times New Roman" panose="02020603050405020304" pitchFamily="18" charset="0"/>
                <a:cs typeface="Times New Roman" panose="02020603050405020304" pitchFamily="18" charset="0"/>
              </a:rPr>
              <a:t> 20cm </a:t>
            </a:r>
            <a:r>
              <a:rPr lang="en-US" dirty="0" err="1" smtClean="0">
                <a:solidFill>
                  <a:schemeClr val="tx1"/>
                </a:solidFill>
                <a:latin typeface="Times New Roman" panose="02020603050405020304" pitchFamily="18" charset="0"/>
                <a:cs typeface="Times New Roman" panose="02020603050405020304" pitchFamily="18" charset="0"/>
              </a:rPr>
              <a:t>bằng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một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mặt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phẳng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nghiêng</a:t>
            </a:r>
            <a:r>
              <a:rPr lang="en-US" dirty="0" smtClean="0">
                <a:solidFill>
                  <a:schemeClr val="tx1"/>
                </a:solidFill>
                <a:latin typeface="Times New Roman" panose="02020603050405020304" pitchFamily="18" charset="0"/>
                <a:cs typeface="Times New Roman" panose="02020603050405020304" pitchFamily="18" charset="0"/>
              </a:rPr>
              <a:t>:</a:t>
            </a:r>
            <a:br>
              <a:rPr lang="en-US" dirty="0" smtClean="0">
                <a:solidFill>
                  <a:schemeClr val="tx1"/>
                </a:solidFill>
                <a:latin typeface="Times New Roman" panose="02020603050405020304" pitchFamily="18" charset="0"/>
                <a:cs typeface="Times New Roman" panose="02020603050405020304" pitchFamily="18" charset="0"/>
              </a:rPr>
            </a:br>
            <a:r>
              <a:rPr lang="en-US" dirty="0" smtClean="0">
                <a:solidFill>
                  <a:schemeClr val="tx1"/>
                </a:solidFill>
                <a:latin typeface="Times New Roman" panose="02020603050405020304" pitchFamily="18" charset="0"/>
                <a:cs typeface="Times New Roman" panose="02020603050405020304" pitchFamily="18" charset="0"/>
              </a:rPr>
              <a:t>a) </a:t>
            </a:r>
            <a:r>
              <a:rPr lang="en-US" dirty="0" err="1" smtClean="0">
                <a:solidFill>
                  <a:schemeClr val="tx1"/>
                </a:solidFill>
                <a:latin typeface="Times New Roman" panose="02020603050405020304" pitchFamily="18" charset="0"/>
                <a:cs typeface="Times New Roman" panose="02020603050405020304" pitchFamily="18" charset="0"/>
              </a:rPr>
              <a:t>Nếu</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mặt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phẳng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nghiêng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dài</a:t>
            </a:r>
            <a:r>
              <a:rPr lang="en-US" dirty="0" smtClean="0">
                <a:solidFill>
                  <a:schemeClr val="tx1"/>
                </a:solidFill>
                <a:latin typeface="Times New Roman" panose="02020603050405020304" pitchFamily="18" charset="0"/>
                <a:cs typeface="Times New Roman" panose="02020603050405020304" pitchFamily="18" charset="0"/>
              </a:rPr>
              <a:t> 50cm </a:t>
            </a:r>
            <a:r>
              <a:rPr lang="en-US" dirty="0" err="1" smtClean="0">
                <a:solidFill>
                  <a:schemeClr val="tx1"/>
                </a:solidFill>
                <a:latin typeface="Times New Roman" panose="02020603050405020304" pitchFamily="18" charset="0"/>
                <a:cs typeface="Times New Roman" panose="02020603050405020304" pitchFamily="18" charset="0"/>
              </a:rPr>
              <a:t>thì</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lực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kéo</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cần</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tác</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dụng</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vào</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vật</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là</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bao</a:t>
            </a:r>
            <a:r>
              <a:rPr lang="en-US" dirty="0" smtClean="0">
                <a:solidFill>
                  <a:schemeClr val="tx1"/>
                </a:solidFill>
                <a:latin typeface="Times New Roman" panose="02020603050405020304" pitchFamily="18" charset="0"/>
                <a:cs typeface="Times New Roman" panose="02020603050405020304" pitchFamily="18" charset="0"/>
              </a:rPr>
              <a:t> </a:t>
            </a:r>
            <a:r>
              <a:rPr lang="en-US" dirty="0" err="1" smtClean="0">
                <a:solidFill>
                  <a:schemeClr val="tx1"/>
                </a:solidFill>
                <a:latin typeface="Times New Roman" panose="02020603050405020304" pitchFamily="18" charset="0"/>
                <a:cs typeface="Times New Roman" panose="02020603050405020304" pitchFamily="18" charset="0"/>
              </a:rPr>
              <a:t>nhiêu</a:t>
            </a:r>
            <a:r>
              <a:rPr lang="en-US" dirty="0" smtClean="0">
                <a:solidFill>
                  <a:schemeClr val="tx1"/>
                </a:solidFill>
                <a:latin typeface="Times New Roman" panose="02020603050405020304" pitchFamily="18" charset="0"/>
                <a:cs typeface="Times New Roman" panose="02020603050405020304" pitchFamily="18" charset="0"/>
              </a:rPr>
              <a:t>?</a:t>
            </a:r>
            <a:br>
              <a:rPr lang="en-US" dirty="0" smtClean="0">
                <a:solidFill>
                  <a:schemeClr val="tx1"/>
                </a:solidFill>
                <a:latin typeface="Times New Roman" panose="02020603050405020304" pitchFamily="18" charset="0"/>
                <a:cs typeface="Times New Roman" panose="02020603050405020304" pitchFamily="18" charset="0"/>
              </a:rPr>
            </a:br>
            <a:r>
              <a:rPr lang="en-US" dirty="0" smtClean="0">
                <a:solidFill>
                  <a:schemeClr val="tx1"/>
                </a:solidFill>
                <a:latin typeface="Times New Roman" panose="02020603050405020304" pitchFamily="18" charset="0"/>
                <a:cs typeface="Times New Roman" panose="02020603050405020304" pitchFamily="18" charset="0"/>
              </a:rPr>
              <a:t>b) </a:t>
            </a:r>
            <a:r>
              <a:rPr lang="en-US" dirty="0" err="1">
                <a:solidFill>
                  <a:schemeClr val="tx1"/>
                </a:solidFill>
                <a:latin typeface="Times New Roman" panose="02020603050405020304" pitchFamily="18" charset="0"/>
                <a:cs typeface="Times New Roman" panose="02020603050405020304" pitchFamily="18" charset="0"/>
              </a:rPr>
              <a:t>Nếu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mặt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phẳng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nghiêng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dài</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30cm </a:t>
            </a:r>
            <a:r>
              <a:rPr lang="en-US" dirty="0" err="1">
                <a:solidFill>
                  <a:schemeClr val="tx1"/>
                </a:solidFill>
                <a:latin typeface="Times New Roman" panose="02020603050405020304" pitchFamily="18" charset="0"/>
                <a:cs typeface="Times New Roman" panose="02020603050405020304" pitchFamily="18" charset="0"/>
              </a:rPr>
              <a:t>thì</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lực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kéo</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cần</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tác</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dụng</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vào</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vật</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là</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bao</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nhiêu</a:t>
            </a:r>
            <a:r>
              <a:rPr lang="en-US" dirty="0">
                <a:solidFill>
                  <a:schemeClr val="tx1"/>
                </a:solidFill>
                <a:latin typeface="Times New Roman" panose="02020603050405020304" pitchFamily="18" charset="0"/>
                <a:cs typeface="Times New Roman" panose="02020603050405020304" pitchFamily="18" charset="0"/>
              </a:rPr>
              <a:t>?</a:t>
            </a:r>
            <a:r>
              <a:rPr lang="en-US" dirty="0" smtClean="0">
                <a:solidFill>
                  <a:schemeClr val="tx1"/>
                </a:solidFill>
                <a:latin typeface="Times New Roman" panose="02020603050405020304" pitchFamily="18" charset="0"/>
                <a:cs typeface="Times New Roman" panose="02020603050405020304" pitchFamily="18" charset="0"/>
              </a:rPr>
              <a:t/>
            </a:r>
            <a:br>
              <a:rPr lang="en-US" dirty="0" smtClean="0">
                <a:solidFill>
                  <a:schemeClr val="tx1"/>
                </a:solidFill>
                <a:latin typeface="Times New Roman" panose="02020603050405020304" pitchFamily="18" charset="0"/>
                <a:cs typeface="Times New Roman" panose="02020603050405020304" pitchFamily="18" charset="0"/>
              </a:rPr>
            </a:br>
            <a:r>
              <a:rPr lang="en-US" sz="3300" dirty="0" smtClean="0">
                <a:solidFill>
                  <a:schemeClr val="tx1"/>
                </a:solidFill>
              </a:rPr>
              <a:t/>
            </a:r>
            <a:br>
              <a:rPr lang="en-US" sz="3300" dirty="0" smtClean="0">
                <a:solidFill>
                  <a:schemeClr val="tx1"/>
                </a:solidFill>
              </a:rPr>
            </a:br>
            <a:r>
              <a:rPr lang="en-US" dirty="0" smtClean="0"/>
              <a:t/>
            </a:r>
            <a:br>
              <a:rPr lang="en-US" dirty="0" smtClean="0"/>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80754" y="4188822"/>
            <a:ext cx="7088777" cy="2499315"/>
          </a:xfrm>
        </p:spPr>
      </p:pic>
    </p:spTree>
    <p:extLst>
      <p:ext uri="{BB962C8B-B14F-4D97-AF65-F5344CB8AC3E}">
        <p14:creationId xmlns:p14="http://schemas.microsoft.com/office/powerpoint/2010/main" val="3755057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677334" y="478971"/>
                <a:ext cx="8596668" cy="4084320"/>
              </a:xfrm>
            </p:spPr>
            <p:txBody>
              <a:bodyPr>
                <a:normAutofit/>
              </a:bodyPr>
              <a:lstStyle/>
              <a:p>
                <a:r>
                  <a:rPr lang="en-US" sz="3200" dirty="0">
                    <a:solidFill>
                      <a:srgbClr val="0070C0"/>
                    </a:solidFill>
                    <a:latin typeface="Times New Roman" panose="02020603050405020304" pitchFamily="18" charset="0"/>
                    <a:cs typeface="Times New Roman" panose="02020603050405020304" pitchFamily="18" charset="0"/>
                  </a:rPr>
                  <a:t>TT: </a:t>
                </a:r>
                <a:br>
                  <a:rPr lang="en-US" sz="3200" dirty="0">
                    <a:solidFill>
                      <a:srgbClr val="0070C0"/>
                    </a:solidFill>
                    <a:latin typeface="Times New Roman" panose="02020603050405020304" pitchFamily="18" charset="0"/>
                    <a:cs typeface="Times New Roman" panose="02020603050405020304" pitchFamily="18" charset="0"/>
                  </a:rPr>
                </a:br>
                <a:r>
                  <a:rPr lang="en-US" sz="3200" dirty="0">
                    <a:solidFill>
                      <a:srgbClr val="0070C0"/>
                    </a:solidFill>
                    <a:latin typeface="Times New Roman" panose="02020603050405020304" pitchFamily="18" charset="0"/>
                    <a:cs typeface="Times New Roman" panose="02020603050405020304" pitchFamily="18" charset="0"/>
                  </a:rPr>
                  <a:t>m= 200g = 0,2kg</a:t>
                </a:r>
                <a:br>
                  <a:rPr lang="en-US" sz="3200" dirty="0">
                    <a:solidFill>
                      <a:srgbClr val="0070C0"/>
                    </a:solidFill>
                    <a:latin typeface="Times New Roman" panose="02020603050405020304" pitchFamily="18" charset="0"/>
                    <a:cs typeface="Times New Roman" panose="02020603050405020304" pitchFamily="18" charset="0"/>
                  </a:rPr>
                </a:br>
                <a:r>
                  <a:rPr lang="en-US" sz="3200" dirty="0">
                    <a:solidFill>
                      <a:srgbClr val="0070C0"/>
                    </a:solidFill>
                    <a:latin typeface="Times New Roman" panose="02020603050405020304" pitchFamily="18" charset="0"/>
                    <a:cs typeface="Times New Roman" panose="02020603050405020304" pitchFamily="18" charset="0"/>
                  </a:rPr>
                  <a:t>h= 20cm = 0,2m</a:t>
                </a:r>
                <a:br>
                  <a:rPr lang="en-US" sz="3200" dirty="0">
                    <a:solidFill>
                      <a:srgbClr val="0070C0"/>
                    </a:solidFill>
                    <a:latin typeface="Times New Roman" panose="02020603050405020304" pitchFamily="18" charset="0"/>
                    <a:cs typeface="Times New Roman" panose="02020603050405020304" pitchFamily="18" charset="0"/>
                  </a:rPr>
                </a:br>
                <a:r>
                  <a:rPr lang="en-US" sz="3200" dirty="0">
                    <a:solidFill>
                      <a:srgbClr val="0070C0"/>
                    </a:solidFill>
                    <a:latin typeface="Times New Roman" panose="02020603050405020304" pitchFamily="18" charset="0"/>
                    <a:cs typeface="Times New Roman" panose="02020603050405020304" pitchFamily="18" charset="0"/>
                  </a:rPr>
                  <a:t>a) </a:t>
                </a:r>
                <a14:m>
                  <m:oMath xmlns:m="http://schemas.openxmlformats.org/officeDocument/2006/math">
                    <m:sSub>
                      <m:sSubPr>
                        <m:ctrlPr>
                          <a:rPr lang="en-US" sz="3200" i="1" dirty="0">
                            <a:solidFill>
                              <a:srgbClr val="0070C0"/>
                            </a:solidFill>
                            <a:latin typeface="Cambria Math" panose="02040503050406030204" pitchFamily="18" charset="0"/>
                          </a:rPr>
                        </m:ctrlPr>
                      </m:sSubPr>
                      <m:e>
                        <m:r>
                          <a:rPr lang="en-US" sz="3200" i="1" dirty="0">
                            <a:solidFill>
                              <a:srgbClr val="0070C0"/>
                            </a:solidFill>
                            <a:latin typeface="Cambria Math" panose="02040503050406030204" pitchFamily="18" charset="0"/>
                          </a:rPr>
                          <m:t>𝑠</m:t>
                        </m:r>
                      </m:e>
                      <m:sub>
                        <m:r>
                          <a:rPr lang="en-US" sz="3200" dirty="0">
                            <a:solidFill>
                              <a:srgbClr val="0070C0"/>
                            </a:solidFill>
                            <a:latin typeface="Cambria Math" panose="02040503050406030204" pitchFamily="18" charset="0"/>
                          </a:rPr>
                          <m:t>1</m:t>
                        </m:r>
                      </m:sub>
                    </m:sSub>
                  </m:oMath>
                </a14:m>
                <a:r>
                  <a:rPr lang="en-US" sz="3200" dirty="0">
                    <a:solidFill>
                      <a:srgbClr val="0070C0"/>
                    </a:solidFill>
                    <a:latin typeface="Times New Roman" panose="02020603050405020304" pitchFamily="18" charset="0"/>
                    <a:cs typeface="Times New Roman" panose="02020603050405020304" pitchFamily="18" charset="0"/>
                  </a:rPr>
                  <a:t>= 50cm = 0,5m; </a:t>
                </a:r>
                <a14:m>
                  <m:oMath xmlns:m="http://schemas.openxmlformats.org/officeDocument/2006/math">
                    <m:sSub>
                      <m:sSubPr>
                        <m:ctrlPr>
                          <a:rPr lang="en-US" sz="3200" i="1">
                            <a:solidFill>
                              <a:srgbClr val="0070C0"/>
                            </a:solidFill>
                            <a:latin typeface="Cambria Math" panose="02040503050406030204" pitchFamily="18" charset="0"/>
                          </a:rPr>
                        </m:ctrlPr>
                      </m:sSubPr>
                      <m:e>
                        <m:r>
                          <a:rPr lang="en-US" sz="3200" i="1">
                            <a:solidFill>
                              <a:srgbClr val="0070C0"/>
                            </a:solidFill>
                            <a:latin typeface="Cambria Math" panose="02040503050406030204" pitchFamily="18" charset="0"/>
                          </a:rPr>
                          <m:t>𝐹</m:t>
                        </m:r>
                      </m:e>
                      <m:sub>
                        <m:r>
                          <a:rPr lang="en-US" sz="3200">
                            <a:solidFill>
                              <a:srgbClr val="0070C0"/>
                            </a:solidFill>
                            <a:latin typeface="Cambria Math" panose="02040503050406030204" pitchFamily="18" charset="0"/>
                          </a:rPr>
                          <m:t>1</m:t>
                        </m:r>
                      </m:sub>
                    </m:sSub>
                  </m:oMath>
                </a14:m>
                <a:r>
                  <a:rPr lang="en-US" sz="3200" dirty="0">
                    <a:solidFill>
                      <a:srgbClr val="0070C0"/>
                    </a:solidFill>
                    <a:latin typeface="Times New Roman" panose="02020603050405020304" pitchFamily="18" charset="0"/>
                    <a:cs typeface="Times New Roman" panose="02020603050405020304" pitchFamily="18" charset="0"/>
                  </a:rPr>
                  <a:t>= ?N</a:t>
                </a:r>
                <a:br>
                  <a:rPr lang="en-US" sz="3200" dirty="0">
                    <a:solidFill>
                      <a:srgbClr val="0070C0"/>
                    </a:solidFill>
                    <a:latin typeface="Times New Roman" panose="02020603050405020304" pitchFamily="18" charset="0"/>
                    <a:cs typeface="Times New Roman" panose="02020603050405020304" pitchFamily="18" charset="0"/>
                  </a:rPr>
                </a:br>
                <a:r>
                  <a:rPr lang="en-US" sz="3200" dirty="0">
                    <a:solidFill>
                      <a:srgbClr val="0070C0"/>
                    </a:solidFill>
                    <a:latin typeface="Times New Roman" panose="02020603050405020304" pitchFamily="18" charset="0"/>
                    <a:cs typeface="Times New Roman" panose="02020603050405020304" pitchFamily="18" charset="0"/>
                  </a:rPr>
                  <a:t>b) </a:t>
                </a:r>
                <a14:m>
                  <m:oMath xmlns:m="http://schemas.openxmlformats.org/officeDocument/2006/math">
                    <m:sSub>
                      <m:sSubPr>
                        <m:ctrlPr>
                          <a:rPr lang="en-US" sz="3200" i="1" dirty="0">
                            <a:solidFill>
                              <a:srgbClr val="0070C0"/>
                            </a:solidFill>
                            <a:latin typeface="Cambria Math" panose="02040503050406030204" pitchFamily="18" charset="0"/>
                          </a:rPr>
                        </m:ctrlPr>
                      </m:sSubPr>
                      <m:e>
                        <m:r>
                          <a:rPr lang="en-US" sz="3200" i="1" dirty="0">
                            <a:solidFill>
                              <a:srgbClr val="0070C0"/>
                            </a:solidFill>
                            <a:latin typeface="Cambria Math" panose="02040503050406030204" pitchFamily="18" charset="0"/>
                          </a:rPr>
                          <m:t>𝑠</m:t>
                        </m:r>
                      </m:e>
                      <m:sub>
                        <m:r>
                          <a:rPr lang="en-US" sz="3200" dirty="0">
                            <a:solidFill>
                              <a:srgbClr val="0070C0"/>
                            </a:solidFill>
                            <a:latin typeface="Cambria Math" panose="02040503050406030204" pitchFamily="18" charset="0"/>
                          </a:rPr>
                          <m:t>2</m:t>
                        </m:r>
                      </m:sub>
                    </m:sSub>
                  </m:oMath>
                </a14:m>
                <a:r>
                  <a:rPr lang="en-US" sz="3200" dirty="0">
                    <a:solidFill>
                      <a:srgbClr val="0070C0"/>
                    </a:solidFill>
                    <a:latin typeface="Times New Roman" panose="02020603050405020304" pitchFamily="18" charset="0"/>
                    <a:cs typeface="Times New Roman" panose="02020603050405020304" pitchFamily="18" charset="0"/>
                  </a:rPr>
                  <a:t>= 30cm = 0,3m; </a:t>
                </a:r>
                <a14:m>
                  <m:oMath xmlns:m="http://schemas.openxmlformats.org/officeDocument/2006/math">
                    <m:sSub>
                      <m:sSubPr>
                        <m:ctrlPr>
                          <a:rPr lang="en-US" sz="3200" i="1">
                            <a:solidFill>
                              <a:srgbClr val="0070C0"/>
                            </a:solidFill>
                            <a:latin typeface="Cambria Math" panose="02040503050406030204" pitchFamily="18" charset="0"/>
                          </a:rPr>
                        </m:ctrlPr>
                      </m:sSubPr>
                      <m:e>
                        <m:r>
                          <a:rPr lang="en-US" sz="3200" i="1">
                            <a:solidFill>
                              <a:srgbClr val="0070C0"/>
                            </a:solidFill>
                            <a:latin typeface="Cambria Math" panose="02040503050406030204" pitchFamily="18" charset="0"/>
                          </a:rPr>
                          <m:t>𝐹</m:t>
                        </m:r>
                      </m:e>
                      <m:sub>
                        <m:r>
                          <a:rPr lang="en-US" sz="3200">
                            <a:solidFill>
                              <a:srgbClr val="0070C0"/>
                            </a:solidFill>
                            <a:latin typeface="Cambria Math" panose="02040503050406030204" pitchFamily="18" charset="0"/>
                          </a:rPr>
                          <m:t>2</m:t>
                        </m:r>
                      </m:sub>
                    </m:sSub>
                  </m:oMath>
                </a14:m>
                <a:r>
                  <a:rPr lang="en-US" sz="3200" dirty="0">
                    <a:solidFill>
                      <a:srgbClr val="0070C0"/>
                    </a:solidFill>
                    <a:latin typeface="Times New Roman" panose="02020603050405020304" pitchFamily="18" charset="0"/>
                    <a:cs typeface="Times New Roman" panose="02020603050405020304" pitchFamily="18" charset="0"/>
                  </a:rPr>
                  <a:t> = ?N</a:t>
                </a:r>
                <a:endParaRPr lang="en-US" sz="32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677334" y="478971"/>
                <a:ext cx="8596668" cy="4084320"/>
              </a:xfrm>
              <a:blipFill>
                <a:blip r:embed="rId2"/>
                <a:stretch>
                  <a:fillRect l="-1773" t="-2090"/>
                </a:stretch>
              </a:blipFill>
            </p:spPr>
            <p:txBody>
              <a:bodyPr/>
              <a:lstStyle/>
              <a:p>
                <a:r>
                  <a:rPr lang="en-US">
                    <a:noFill/>
                  </a:rPr>
                  <a:t> </a:t>
                </a:r>
              </a:p>
            </p:txBody>
          </p:sp>
        </mc:Fallback>
      </mc:AlternateContent>
      <p:sp>
        <p:nvSpPr>
          <p:cNvPr id="3" name="Content Placeholder 2"/>
          <p:cNvSpPr>
            <a:spLocks noGrp="1"/>
          </p:cNvSpPr>
          <p:nvPr>
            <p:ph idx="1"/>
          </p:nvPr>
        </p:nvSpPr>
        <p:spPr>
          <a:xfrm>
            <a:off x="677334" y="5259977"/>
            <a:ext cx="8596668" cy="781385"/>
          </a:xfrm>
        </p:spPr>
        <p:txBody>
          <a:bodyPr/>
          <a:lstStyle/>
          <a:p>
            <a:endParaRPr lang="en-US" dirty="0"/>
          </a:p>
        </p:txBody>
      </p:sp>
    </p:spTree>
    <p:extLst>
      <p:ext uri="{BB962C8B-B14F-4D97-AF65-F5344CB8AC3E}">
        <p14:creationId xmlns:p14="http://schemas.microsoft.com/office/powerpoint/2010/main" val="1380966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677334" y="539932"/>
                <a:ext cx="8596668" cy="1924594"/>
              </a:xfrm>
            </p:spPr>
            <p:txBody>
              <a:bodyPr>
                <a:normAutofit/>
              </a:bodyPr>
              <a:lstStyle/>
              <a:p>
                <a:r>
                  <a:rPr lang="en-US" sz="2400" dirty="0" smtClean="0">
                    <a:solidFill>
                      <a:srgbClr val="0070C0"/>
                    </a:solidFill>
                    <a:latin typeface="Times New Roman" panose="02020603050405020304" pitchFamily="18" charset="0"/>
                    <a:cs typeface="Times New Roman" panose="02020603050405020304" pitchFamily="18" charset="0"/>
                  </a:rPr>
                  <a:t>TT: </a:t>
                </a:r>
                <a:br>
                  <a:rPr lang="en-US" sz="2400" dirty="0" smtClean="0">
                    <a:solidFill>
                      <a:srgbClr val="0070C0"/>
                    </a:solidFill>
                    <a:latin typeface="Times New Roman" panose="02020603050405020304" pitchFamily="18" charset="0"/>
                    <a:cs typeface="Times New Roman" panose="02020603050405020304" pitchFamily="18" charset="0"/>
                  </a:rPr>
                </a:br>
                <a:r>
                  <a:rPr lang="en-US" sz="2400" dirty="0" smtClean="0">
                    <a:solidFill>
                      <a:srgbClr val="0070C0"/>
                    </a:solidFill>
                    <a:latin typeface="Times New Roman" panose="02020603050405020304" pitchFamily="18" charset="0"/>
                    <a:cs typeface="Times New Roman" panose="02020603050405020304" pitchFamily="18" charset="0"/>
                  </a:rPr>
                  <a:t>m= 200g = 0,2kg</a:t>
                </a:r>
                <a:br>
                  <a:rPr lang="en-US" sz="2400" dirty="0" smtClean="0">
                    <a:solidFill>
                      <a:srgbClr val="0070C0"/>
                    </a:solidFill>
                    <a:latin typeface="Times New Roman" panose="02020603050405020304" pitchFamily="18" charset="0"/>
                    <a:cs typeface="Times New Roman" panose="02020603050405020304" pitchFamily="18" charset="0"/>
                  </a:rPr>
                </a:br>
                <a:r>
                  <a:rPr lang="en-US" sz="2400" dirty="0" smtClean="0">
                    <a:solidFill>
                      <a:srgbClr val="0070C0"/>
                    </a:solidFill>
                    <a:latin typeface="Times New Roman" panose="02020603050405020304" pitchFamily="18" charset="0"/>
                    <a:cs typeface="Times New Roman" panose="02020603050405020304" pitchFamily="18" charset="0"/>
                  </a:rPr>
                  <a:t>h= 20cm = 0,2m</a:t>
                </a:r>
                <a:br>
                  <a:rPr lang="en-US" sz="2400" dirty="0" smtClean="0">
                    <a:solidFill>
                      <a:srgbClr val="0070C0"/>
                    </a:solidFill>
                    <a:latin typeface="Times New Roman" panose="02020603050405020304" pitchFamily="18" charset="0"/>
                    <a:cs typeface="Times New Roman" panose="02020603050405020304" pitchFamily="18" charset="0"/>
                  </a:rPr>
                </a:br>
                <a:r>
                  <a:rPr lang="en-US" sz="2400" dirty="0" smtClean="0">
                    <a:solidFill>
                      <a:srgbClr val="0070C0"/>
                    </a:solidFill>
                    <a:latin typeface="Times New Roman" panose="02020603050405020304" pitchFamily="18" charset="0"/>
                    <a:cs typeface="Times New Roman" panose="02020603050405020304" pitchFamily="18" charset="0"/>
                  </a:rPr>
                  <a:t>a) </a:t>
                </a:r>
                <a14:m>
                  <m:oMath xmlns:m="http://schemas.openxmlformats.org/officeDocument/2006/math">
                    <m:sSub>
                      <m:sSubPr>
                        <m:ctrlPr>
                          <a:rPr lang="en-US" sz="2400" i="1" dirty="0" smtClean="0">
                            <a:solidFill>
                              <a:srgbClr val="0070C0"/>
                            </a:solidFill>
                            <a:latin typeface="Cambria Math" panose="02040503050406030204" pitchFamily="18" charset="0"/>
                          </a:rPr>
                        </m:ctrlPr>
                      </m:sSubPr>
                      <m:e>
                        <m:r>
                          <a:rPr lang="en-US" sz="2400" i="1" dirty="0" smtClean="0">
                            <a:solidFill>
                              <a:srgbClr val="0070C0"/>
                            </a:solidFill>
                            <a:latin typeface="Cambria Math" panose="02040503050406030204" pitchFamily="18" charset="0"/>
                          </a:rPr>
                          <m:t>𝑠</m:t>
                        </m:r>
                      </m:e>
                      <m:sub>
                        <m:r>
                          <a:rPr lang="en-US" sz="2400" i="0" dirty="0" smtClean="0">
                            <a:solidFill>
                              <a:srgbClr val="0070C0"/>
                            </a:solidFill>
                            <a:latin typeface="Cambria Math" panose="02040503050406030204" pitchFamily="18" charset="0"/>
                          </a:rPr>
                          <m:t>1</m:t>
                        </m:r>
                      </m:sub>
                    </m:sSub>
                  </m:oMath>
                </a14:m>
                <a:r>
                  <a:rPr lang="en-US" sz="2400" dirty="0" smtClean="0">
                    <a:solidFill>
                      <a:srgbClr val="0070C0"/>
                    </a:solidFill>
                    <a:latin typeface="Times New Roman" panose="02020603050405020304" pitchFamily="18" charset="0"/>
                    <a:cs typeface="Times New Roman" panose="02020603050405020304" pitchFamily="18" charset="0"/>
                  </a:rPr>
                  <a:t>= 50cm = 0,5m; </a:t>
                </a:r>
                <a14:m>
                  <m:oMath xmlns:m="http://schemas.openxmlformats.org/officeDocument/2006/math">
                    <m:sSub>
                      <m:sSubPr>
                        <m:ctrlPr>
                          <a:rPr lang="en-US" sz="2400" i="1" smtClean="0">
                            <a:solidFill>
                              <a:srgbClr val="0070C0"/>
                            </a:solidFill>
                            <a:latin typeface="Cambria Math" panose="02040503050406030204" pitchFamily="18" charset="0"/>
                          </a:rPr>
                        </m:ctrlPr>
                      </m:sSubPr>
                      <m:e>
                        <m:r>
                          <a:rPr lang="en-US" sz="2400" i="1" smtClean="0">
                            <a:solidFill>
                              <a:srgbClr val="0070C0"/>
                            </a:solidFill>
                            <a:latin typeface="Cambria Math" panose="02040503050406030204" pitchFamily="18" charset="0"/>
                          </a:rPr>
                          <m:t>𝐹</m:t>
                        </m:r>
                      </m:e>
                      <m:sub>
                        <m:r>
                          <a:rPr lang="en-US" sz="2400" i="0" smtClean="0">
                            <a:solidFill>
                              <a:srgbClr val="0070C0"/>
                            </a:solidFill>
                            <a:latin typeface="Cambria Math" panose="02040503050406030204" pitchFamily="18" charset="0"/>
                          </a:rPr>
                          <m:t>1</m:t>
                        </m:r>
                      </m:sub>
                    </m:sSub>
                  </m:oMath>
                </a14:m>
                <a:r>
                  <a:rPr lang="en-US" sz="2400" dirty="0" smtClean="0">
                    <a:solidFill>
                      <a:srgbClr val="0070C0"/>
                    </a:solidFill>
                    <a:latin typeface="Times New Roman" panose="02020603050405020304" pitchFamily="18" charset="0"/>
                    <a:cs typeface="Times New Roman" panose="02020603050405020304" pitchFamily="18" charset="0"/>
                  </a:rPr>
                  <a:t>= ?N</a:t>
                </a:r>
                <a:br>
                  <a:rPr lang="en-US" sz="2400" dirty="0" smtClean="0">
                    <a:solidFill>
                      <a:srgbClr val="0070C0"/>
                    </a:solidFill>
                    <a:latin typeface="Times New Roman" panose="02020603050405020304" pitchFamily="18" charset="0"/>
                    <a:cs typeface="Times New Roman" panose="02020603050405020304" pitchFamily="18" charset="0"/>
                  </a:rPr>
                </a:br>
                <a:r>
                  <a:rPr lang="en-US" sz="2400" dirty="0" smtClean="0">
                    <a:solidFill>
                      <a:srgbClr val="0070C0"/>
                    </a:solidFill>
                    <a:latin typeface="Times New Roman" panose="02020603050405020304" pitchFamily="18" charset="0"/>
                    <a:cs typeface="Times New Roman" panose="02020603050405020304" pitchFamily="18" charset="0"/>
                  </a:rPr>
                  <a:t>b) </a:t>
                </a:r>
                <a14:m>
                  <m:oMath xmlns:m="http://schemas.openxmlformats.org/officeDocument/2006/math">
                    <m:sSub>
                      <m:sSubPr>
                        <m:ctrlPr>
                          <a:rPr lang="en-US" sz="2400" i="1" dirty="0">
                            <a:solidFill>
                              <a:srgbClr val="0070C0"/>
                            </a:solidFill>
                            <a:latin typeface="Cambria Math" panose="02040503050406030204" pitchFamily="18" charset="0"/>
                          </a:rPr>
                        </m:ctrlPr>
                      </m:sSubPr>
                      <m:e>
                        <m:r>
                          <a:rPr lang="en-US" sz="2400" i="1" dirty="0">
                            <a:solidFill>
                              <a:srgbClr val="0070C0"/>
                            </a:solidFill>
                            <a:latin typeface="Cambria Math" panose="02040503050406030204" pitchFamily="18" charset="0"/>
                          </a:rPr>
                          <m:t>𝑠</m:t>
                        </m:r>
                      </m:e>
                      <m:sub>
                        <m:r>
                          <a:rPr lang="en-US" sz="2400" b="0" i="0" dirty="0" smtClean="0">
                            <a:solidFill>
                              <a:srgbClr val="0070C0"/>
                            </a:solidFill>
                            <a:latin typeface="Cambria Math" panose="02040503050406030204" pitchFamily="18" charset="0"/>
                          </a:rPr>
                          <m:t>2</m:t>
                        </m:r>
                      </m:sub>
                    </m:sSub>
                  </m:oMath>
                </a14:m>
                <a:r>
                  <a:rPr lang="en-US" sz="2400" dirty="0" smtClean="0">
                    <a:solidFill>
                      <a:srgbClr val="0070C0"/>
                    </a:solidFill>
                    <a:latin typeface="Times New Roman" panose="02020603050405020304" pitchFamily="18" charset="0"/>
                    <a:cs typeface="Times New Roman" panose="02020603050405020304" pitchFamily="18" charset="0"/>
                  </a:rPr>
                  <a:t>= 30cm = 0,3m; </a:t>
                </a:r>
                <a14:m>
                  <m:oMath xmlns:m="http://schemas.openxmlformats.org/officeDocument/2006/math">
                    <m:sSub>
                      <m:sSubPr>
                        <m:ctrlPr>
                          <a:rPr lang="en-US" sz="2400" i="1">
                            <a:solidFill>
                              <a:srgbClr val="0070C0"/>
                            </a:solidFill>
                            <a:latin typeface="Cambria Math" panose="02040503050406030204" pitchFamily="18" charset="0"/>
                          </a:rPr>
                        </m:ctrlPr>
                      </m:sSubPr>
                      <m:e>
                        <m:r>
                          <a:rPr lang="en-US" sz="2400" i="1">
                            <a:solidFill>
                              <a:srgbClr val="0070C0"/>
                            </a:solidFill>
                            <a:latin typeface="Cambria Math" panose="02040503050406030204" pitchFamily="18" charset="0"/>
                          </a:rPr>
                          <m:t>𝐹</m:t>
                        </m:r>
                      </m:e>
                      <m:sub>
                        <m:r>
                          <a:rPr lang="en-US" sz="2400" b="0" i="0" smtClean="0">
                            <a:solidFill>
                              <a:srgbClr val="0070C0"/>
                            </a:solidFill>
                            <a:latin typeface="Cambria Math" panose="02040503050406030204" pitchFamily="18" charset="0"/>
                          </a:rPr>
                          <m:t>2</m:t>
                        </m:r>
                      </m:sub>
                    </m:sSub>
                  </m:oMath>
                </a14:m>
                <a:r>
                  <a:rPr lang="en-US" sz="2400" dirty="0" smtClean="0">
                    <a:solidFill>
                      <a:srgbClr val="0070C0"/>
                    </a:solidFill>
                    <a:latin typeface="Times New Roman" panose="02020603050405020304" pitchFamily="18" charset="0"/>
                    <a:cs typeface="Times New Roman" panose="02020603050405020304" pitchFamily="18" charset="0"/>
                  </a:rPr>
                  <a:t> = ?N</a:t>
                </a:r>
                <a:endParaRPr lang="en-US" sz="2400" dirty="0">
                  <a:solidFill>
                    <a:srgbClr val="0070C0"/>
                  </a:solidFill>
                  <a:latin typeface="Times New Roman" panose="02020603050405020304" pitchFamily="18" charset="0"/>
                  <a:cs typeface="Times New Roman" panose="02020603050405020304" pitchFamily="18" charset="0"/>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677334" y="539932"/>
                <a:ext cx="8596668" cy="1924594"/>
              </a:xfrm>
              <a:blipFill>
                <a:blip r:embed="rId2"/>
                <a:stretch>
                  <a:fillRect l="-1064" t="-2540" b="-730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2525485"/>
                <a:ext cx="8596668" cy="4180115"/>
              </a:xfrm>
            </p:spPr>
            <p:txBody>
              <a:bodyPr>
                <a:noAutofit/>
              </a:bodyPr>
              <a:lstStyle/>
              <a:p>
                <a:r>
                  <a:rPr lang="en-US" sz="2400" u="sng" dirty="0" smtClean="0">
                    <a:solidFill>
                      <a:srgbClr val="C00000"/>
                    </a:solidFill>
                    <a:latin typeface="Times New Roman" panose="02020603050405020304" pitchFamily="18" charset="0"/>
                    <a:cs typeface="Times New Roman" panose="02020603050405020304" pitchFamily="18" charset="0"/>
                  </a:rPr>
                  <a:t>Bài </a:t>
                </a:r>
                <a:r>
                  <a:rPr lang="en-US" sz="2400" u="sng" dirty="0" err="1" smtClean="0">
                    <a:solidFill>
                      <a:srgbClr val="C00000"/>
                    </a:solidFill>
                    <a:latin typeface="Times New Roman" panose="02020603050405020304" pitchFamily="18" charset="0"/>
                    <a:cs typeface="Times New Roman" panose="02020603050405020304" pitchFamily="18" charset="0"/>
                  </a:rPr>
                  <a:t>giải</a:t>
                </a:r>
                <a:r>
                  <a:rPr lang="en-US" sz="2400" u="sng" dirty="0" smtClean="0">
                    <a:solidFill>
                      <a:srgbClr val="C00000"/>
                    </a:solidFill>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Trọng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lượng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P= 10.m = 10. 0,2 = 2N</a:t>
                </a:r>
              </a:p>
              <a:p>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đưa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độ</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cao</a:t>
                </a:r>
                <a:r>
                  <a:rPr lang="en-US" sz="2400" dirty="0" smtClean="0">
                    <a:latin typeface="Times New Roman" panose="02020603050405020304" pitchFamily="18" charset="0"/>
                    <a:cs typeface="Times New Roman" panose="02020603050405020304" pitchFamily="18" charset="0"/>
                  </a:rPr>
                  <a:t> 2</a:t>
                </a:r>
                <a:r>
                  <a:rPr lang="vi-VN" sz="2400" dirty="0" smtClean="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cm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A = </a:t>
                </a:r>
                <a:r>
                  <a:rPr lang="en-US" sz="2400" dirty="0" err="1" smtClean="0">
                    <a:latin typeface="Times New Roman" panose="02020603050405020304" pitchFamily="18" charset="0"/>
                    <a:cs typeface="Times New Roman" panose="02020603050405020304" pitchFamily="18" charset="0"/>
                  </a:rPr>
                  <a:t>P.h</a:t>
                </a:r>
                <a:r>
                  <a:rPr lang="en-US" sz="2400" dirty="0" smtClean="0">
                    <a:latin typeface="Times New Roman" panose="02020603050405020304" pitchFamily="18" charset="0"/>
                    <a:cs typeface="Times New Roman" panose="02020603050405020304" pitchFamily="18" charset="0"/>
                  </a:rPr>
                  <a:t> = 2. 0,2 = 0,4 (J)</a:t>
                </a:r>
              </a:p>
              <a:p>
                <a:r>
                  <a:rPr lang="en-US" sz="2400" dirty="0" err="1" smtClean="0">
                    <a:latin typeface="Times New Roman" panose="02020603050405020304" pitchFamily="18" charset="0"/>
                    <a:cs typeface="Times New Roman" panose="02020603050405020304" pitchFamily="18" charset="0"/>
                  </a:rPr>
                  <a:t>Áp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định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về</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công</a:t>
                </a:r>
                <a:r>
                  <a:rPr lang="en-US" sz="2400" dirty="0" smtClean="0">
                    <a:latin typeface="Times New Roman" panose="02020603050405020304" pitchFamily="18" charset="0"/>
                    <a:cs typeface="Times New Roman" panose="02020603050405020304" pitchFamily="18" charset="0"/>
                  </a:rPr>
                  <a:t> ta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𝐴</m:t>
                        </m:r>
                      </m:e>
                      <m:sub>
                        <m:r>
                          <a:rPr lang="en-US" sz="2400" i="0" dirty="0" smtClean="0">
                            <a:latin typeface="Cambria Math" panose="02040503050406030204" pitchFamily="18" charset="0"/>
                          </a:rPr>
                          <m:t>1</m:t>
                        </m:r>
                      </m:sub>
                    </m:sSub>
                    <m:r>
                      <a:rPr lang="en-US" sz="2400" i="0" dirty="0" smtClean="0">
                        <a:latin typeface="Cambria Math" panose="02040503050406030204" pitchFamily="18" charset="0"/>
                      </a:rPr>
                      <m:t>=</m:t>
                    </m:r>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𝐴</m:t>
                        </m:r>
                      </m:e>
                      <m:sub>
                        <m:r>
                          <a:rPr lang="en-US" sz="2400" i="0" dirty="0" smtClean="0">
                            <a:latin typeface="Cambria Math" panose="02040503050406030204" pitchFamily="18" charset="0"/>
                          </a:rPr>
                          <m:t>2</m:t>
                        </m:r>
                      </m:sub>
                    </m:sSub>
                    <m:r>
                      <a:rPr lang="en-US" sz="2400" i="0" dirty="0" smtClean="0">
                        <a:latin typeface="Cambria Math" panose="02040503050406030204" pitchFamily="18" charset="0"/>
                      </a:rPr>
                      <m:t>=</m:t>
                    </m:r>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𝐴</m:t>
                        </m:r>
                      </m:e>
                      <m:sub>
                        <m:r>
                          <a:rPr lang="en-US" sz="2400" i="0" dirty="0" smtClean="0">
                            <a:latin typeface="Cambria Math" panose="02040503050406030204" pitchFamily="18" charset="0"/>
                          </a:rPr>
                          <m:t>3</m:t>
                        </m:r>
                      </m:sub>
                    </m:sSub>
                    <m:r>
                      <a:rPr lang="en-US" sz="2400" i="1" dirty="0" smtClean="0">
                        <a:latin typeface="Cambria Math" panose="02040503050406030204" pitchFamily="18" charset="0"/>
                      </a:rPr>
                      <m:t>=</m:t>
                    </m:r>
                  </m:oMath>
                </a14:m>
                <a:r>
                  <a:rPr lang="en-US" sz="2400" dirty="0" smtClean="0">
                    <a:latin typeface="Times New Roman" panose="02020603050405020304" pitchFamily="18" charset="0"/>
                    <a:cs typeface="Times New Roman" panose="02020603050405020304" pitchFamily="18" charset="0"/>
                  </a:rPr>
                  <a:t> 0,4 (J)</a:t>
                </a:r>
              </a:p>
              <a:p>
                <a:r>
                  <a:rPr lang="en-US" sz="2400" dirty="0" smtClean="0">
                    <a:latin typeface="Times New Roman" panose="02020603050405020304" pitchFamily="18" charset="0"/>
                    <a:cs typeface="Times New Roman" panose="02020603050405020304" pitchFamily="18" charset="0"/>
                  </a:rPr>
                  <a:t>a) </a:t>
                </a:r>
                <a:r>
                  <a:rPr lang="en-US" sz="2400" dirty="0" err="1" smtClean="0">
                    <a:latin typeface="Times New Roman" panose="02020603050405020304" pitchFamily="18" charset="0"/>
                    <a:cs typeface="Times New Roman" panose="02020603050405020304" pitchFamily="18" charset="0"/>
                  </a:rPr>
                  <a:t>Lực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kéo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𝐹</m:t>
                        </m:r>
                      </m:e>
                      <m:sub>
                        <m:r>
                          <a:rPr lang="en-US" sz="2400" i="0" dirty="0" smtClean="0">
                            <a:latin typeface="Cambria Math" panose="02040503050406030204" pitchFamily="18" charset="0"/>
                          </a:rPr>
                          <m:t>1</m:t>
                        </m:r>
                      </m:sub>
                    </m:sSub>
                    <m:r>
                      <a:rPr lang="en-US" sz="2400" i="0" dirty="0" smtClean="0">
                        <a:latin typeface="Cambria Math" panose="02040503050406030204" pitchFamily="18" charset="0"/>
                      </a:rPr>
                      <m:t>=</m:t>
                    </m:r>
                    <m:f>
                      <m:fPr>
                        <m:ctrlPr>
                          <a:rPr lang="en-US" sz="2400" i="1" dirty="0" smtClean="0">
                            <a:latin typeface="Cambria Math" panose="02040503050406030204" pitchFamily="18" charset="0"/>
                          </a:rPr>
                        </m:ctrlPr>
                      </m:fPr>
                      <m:num>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𝐴</m:t>
                            </m:r>
                          </m:e>
                          <m:sub>
                            <m:r>
                              <a:rPr lang="en-US" sz="2400" i="0" dirty="0" smtClean="0">
                                <a:latin typeface="Cambria Math" panose="02040503050406030204" pitchFamily="18" charset="0"/>
                              </a:rPr>
                              <m:t>1</m:t>
                            </m:r>
                          </m:sub>
                        </m:sSub>
                      </m:num>
                      <m:den>
                        <m:sSub>
                          <m:sSubPr>
                            <m:ctrlPr>
                              <a:rPr lang="en-US" sz="2400" i="1" dirty="0" smtClean="0">
                                <a:latin typeface="Cambria Math" panose="02040503050406030204" pitchFamily="18" charset="0"/>
                              </a:rPr>
                            </m:ctrlPr>
                          </m:sSubPr>
                          <m:e>
                            <m:r>
                              <a:rPr lang="en-US" sz="2400" i="1" dirty="0" smtClean="0">
                                <a:latin typeface="Cambria Math" panose="02040503050406030204" pitchFamily="18" charset="0"/>
                              </a:rPr>
                              <m:t>𝑆</m:t>
                            </m:r>
                          </m:e>
                          <m:sub>
                            <m:r>
                              <a:rPr lang="en-US" sz="2400" i="0" dirty="0" smtClean="0">
                                <a:latin typeface="Cambria Math" panose="02040503050406030204" pitchFamily="18" charset="0"/>
                              </a:rPr>
                              <m:t>1</m:t>
                            </m:r>
                          </m:sub>
                        </m:sSub>
                      </m:den>
                    </m:f>
                    <m:r>
                      <a:rPr lang="vi-VN" sz="2400" b="0" i="1" dirty="0" smtClean="0">
                        <a:latin typeface="Cambria Math" panose="02040503050406030204" pitchFamily="18" charset="0"/>
                      </a:rPr>
                      <m:t>=</m:t>
                    </m:r>
                  </m:oMath>
                </a14:m>
                <a:r>
                  <a:rPr lang="en-US" sz="2400" dirty="0" smtClean="0">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dirty="0">
                            <a:latin typeface="Cambria Math" panose="02040503050406030204" pitchFamily="18" charset="0"/>
                          </a:rPr>
                        </m:ctrlPr>
                      </m:fPr>
                      <m:num>
                        <m:r>
                          <a:rPr lang="vi-VN" sz="2400" b="0" i="1" dirty="0" smtClean="0">
                            <a:latin typeface="Cambria Math" panose="02040503050406030204" pitchFamily="18" charset="0"/>
                          </a:rPr>
                          <m:t>0,4</m:t>
                        </m:r>
                      </m:num>
                      <m:den>
                        <m:r>
                          <a:rPr lang="vi-VN" sz="2400" b="0" i="1" dirty="0" smtClean="0">
                            <a:latin typeface="Cambria Math" panose="02040503050406030204" pitchFamily="18" charset="0"/>
                          </a:rPr>
                          <m:t>0,5</m:t>
                        </m:r>
                      </m:den>
                    </m:f>
                  </m:oMath>
                </a14:m>
                <a:r>
                  <a:rPr lang="vi-VN" sz="2400" dirty="0" smtClean="0">
                    <a:latin typeface="Times New Roman" panose="02020603050405020304" pitchFamily="18" charset="0"/>
                    <a:cs typeface="Times New Roman" panose="02020603050405020304" pitchFamily="18" charset="0"/>
                  </a:rPr>
                  <a:t> = 0,8 (J)</a:t>
                </a:r>
              </a:p>
              <a:p>
                <a:r>
                  <a:rPr lang="vi-VN" sz="2400" dirty="0" smtClean="0">
                    <a:latin typeface="Times New Roman" panose="02020603050405020304" pitchFamily="18" charset="0"/>
                    <a:cs typeface="Times New Roman" panose="02020603050405020304" pitchFamily="18" charset="0"/>
                  </a:rPr>
                  <a:t>b)</a:t>
                </a:r>
                <a:r>
                  <a:rPr lang="en-US" sz="2400" dirty="0">
                    <a:latin typeface="Times New Roman" panose="02020603050405020304" pitchFamily="18" charset="0"/>
                    <a:cs typeface="Times New Roman" panose="02020603050405020304" pitchFamily="18" charset="0"/>
                  </a:rPr>
                  <a:t> Lực </a:t>
                </a:r>
                <a:r>
                  <a:rPr lang="en-US" sz="2400" dirty="0" err="1">
                    <a:latin typeface="Times New Roman" panose="02020603050405020304" pitchFamily="18" charset="0"/>
                    <a:cs typeface="Times New Roman" panose="02020603050405020304" pitchFamily="18" charset="0"/>
                  </a:rPr>
                  <a:t>kéo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400" i="1" dirty="0">
                            <a:latin typeface="Cambria Math" panose="02040503050406030204" pitchFamily="18" charset="0"/>
                          </a:rPr>
                        </m:ctrlPr>
                      </m:sSubPr>
                      <m:e>
                        <m:r>
                          <a:rPr lang="en-US" sz="2400" i="1" dirty="0">
                            <a:latin typeface="Cambria Math" panose="02040503050406030204" pitchFamily="18" charset="0"/>
                          </a:rPr>
                          <m:t>𝐹</m:t>
                        </m:r>
                      </m:e>
                      <m:sub>
                        <m:r>
                          <a:rPr lang="vi-VN" sz="2400" b="0" i="0" dirty="0" smtClean="0">
                            <a:latin typeface="Cambria Math" panose="02040503050406030204" pitchFamily="18" charset="0"/>
                          </a:rPr>
                          <m:t>2</m:t>
                        </m:r>
                      </m:sub>
                    </m:sSub>
                    <m:r>
                      <a:rPr lang="en-US" sz="2400" dirty="0">
                        <a:latin typeface="Cambria Math" panose="02040503050406030204" pitchFamily="18" charset="0"/>
                      </a:rPr>
                      <m:t>=</m:t>
                    </m:r>
                    <m:f>
                      <m:fPr>
                        <m:ctrlPr>
                          <a:rPr lang="en-US" sz="2400" i="1" dirty="0">
                            <a:latin typeface="Cambria Math" panose="02040503050406030204" pitchFamily="18" charset="0"/>
                          </a:rPr>
                        </m:ctrlPr>
                      </m:fPr>
                      <m:num>
                        <m:sSub>
                          <m:sSubPr>
                            <m:ctrlPr>
                              <a:rPr lang="en-US" sz="2400" i="1" dirty="0">
                                <a:latin typeface="Cambria Math" panose="02040503050406030204" pitchFamily="18" charset="0"/>
                              </a:rPr>
                            </m:ctrlPr>
                          </m:sSubPr>
                          <m:e>
                            <m:r>
                              <a:rPr lang="en-US" sz="2400" i="1" dirty="0">
                                <a:latin typeface="Cambria Math" panose="02040503050406030204" pitchFamily="18" charset="0"/>
                              </a:rPr>
                              <m:t>𝐴</m:t>
                            </m:r>
                          </m:e>
                          <m:sub>
                            <m:r>
                              <a:rPr lang="vi-VN" sz="2400" b="0" i="0" dirty="0" smtClean="0">
                                <a:latin typeface="Cambria Math" panose="02040503050406030204" pitchFamily="18" charset="0"/>
                              </a:rPr>
                              <m:t>2</m:t>
                            </m:r>
                          </m:sub>
                        </m:sSub>
                      </m:num>
                      <m:den>
                        <m:sSub>
                          <m:sSubPr>
                            <m:ctrlPr>
                              <a:rPr lang="en-US" sz="2400" i="1" dirty="0">
                                <a:latin typeface="Cambria Math" panose="02040503050406030204" pitchFamily="18" charset="0"/>
                              </a:rPr>
                            </m:ctrlPr>
                          </m:sSubPr>
                          <m:e>
                            <m:r>
                              <a:rPr lang="en-US" sz="2400" i="1" dirty="0">
                                <a:latin typeface="Cambria Math" panose="02040503050406030204" pitchFamily="18" charset="0"/>
                              </a:rPr>
                              <m:t>𝑆</m:t>
                            </m:r>
                          </m:e>
                          <m:sub>
                            <m:r>
                              <a:rPr lang="vi-VN" sz="2400" b="0" i="0" dirty="0" smtClean="0">
                                <a:latin typeface="Cambria Math" panose="02040503050406030204" pitchFamily="18" charset="0"/>
                              </a:rPr>
                              <m:t>2</m:t>
                            </m:r>
                          </m:sub>
                        </m:sSub>
                      </m:den>
                    </m:f>
                    <m:r>
                      <a:rPr lang="vi-VN" sz="2400" i="1" dirty="0">
                        <a:latin typeface="Cambria Math" panose="02040503050406030204" pitchFamily="18" charset="0"/>
                      </a:rPr>
                      <m:t>=</m:t>
                    </m:r>
                  </m:oMath>
                </a14:m>
                <a:r>
                  <a:rPr lang="en-US" sz="2400" dirty="0">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dirty="0">
                            <a:latin typeface="Cambria Math" panose="02040503050406030204" pitchFamily="18" charset="0"/>
                          </a:rPr>
                        </m:ctrlPr>
                      </m:fPr>
                      <m:num>
                        <m:r>
                          <a:rPr lang="vi-VN" sz="2400" i="1" dirty="0">
                            <a:latin typeface="Cambria Math" panose="02040503050406030204" pitchFamily="18" charset="0"/>
                          </a:rPr>
                          <m:t>0,4</m:t>
                        </m:r>
                      </m:num>
                      <m:den>
                        <m:r>
                          <a:rPr lang="vi-VN" sz="2400" i="1" dirty="0">
                            <a:latin typeface="Cambria Math" panose="02040503050406030204" pitchFamily="18" charset="0"/>
                          </a:rPr>
                          <m:t>0,</m:t>
                        </m:r>
                        <m:r>
                          <a:rPr lang="vi-VN" sz="2400" b="0" i="1" dirty="0" smtClean="0">
                            <a:latin typeface="Cambria Math" panose="02040503050406030204" pitchFamily="18" charset="0"/>
                          </a:rPr>
                          <m:t>3</m:t>
                        </m:r>
                      </m:den>
                    </m:f>
                  </m:oMath>
                </a14:m>
                <a:r>
                  <a:rPr lang="vi-VN" sz="2400" dirty="0">
                    <a:latin typeface="Times New Roman" panose="02020603050405020304" pitchFamily="18" charset="0"/>
                    <a:cs typeface="Times New Roman" panose="02020603050405020304" pitchFamily="18" charset="0"/>
                  </a:rPr>
                  <a:t> = </a:t>
                </a:r>
                <a:r>
                  <a:rPr lang="vi-VN" sz="2400" dirty="0" smtClean="0">
                    <a:latin typeface="Times New Roman" panose="02020603050405020304" pitchFamily="18" charset="0"/>
                    <a:cs typeface="Times New Roman" panose="02020603050405020304" pitchFamily="18" charset="0"/>
                  </a:rPr>
                  <a:t>1,33 </a:t>
                </a:r>
                <a:r>
                  <a:rPr lang="vi-VN" sz="2400" dirty="0">
                    <a:latin typeface="Times New Roman" panose="02020603050405020304" pitchFamily="18" charset="0"/>
                    <a:cs typeface="Times New Roman" panose="02020603050405020304" pitchFamily="18" charset="0"/>
                  </a:rPr>
                  <a:t>(J)</a:t>
                </a: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2525485"/>
                <a:ext cx="8596668" cy="4180115"/>
              </a:xfrm>
              <a:blipFill>
                <a:blip r:embed="rId3"/>
                <a:stretch>
                  <a:fillRect l="-567" t="-1166"/>
                </a:stretch>
              </a:blipFill>
            </p:spPr>
            <p:txBody>
              <a:bodyPr/>
              <a:lstStyle/>
              <a:p>
                <a:r>
                  <a:rPr lang="en-US">
                    <a:noFill/>
                  </a:rPr>
                  <a:t> </a:t>
                </a:r>
              </a:p>
            </p:txBody>
          </p:sp>
        </mc:Fallback>
      </mc:AlternateContent>
    </p:spTree>
    <p:extLst>
      <p:ext uri="{BB962C8B-B14F-4D97-AF65-F5344CB8AC3E}">
        <p14:creationId xmlns:p14="http://schemas.microsoft.com/office/powerpoint/2010/main" val="573297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5394"/>
          </a:xfrm>
        </p:spPr>
        <p:txBody>
          <a:bodyPr>
            <a:normAutofit/>
          </a:bodyPr>
          <a:lstStyle/>
          <a:p>
            <a:r>
              <a:rPr lang="en-US" sz="3200" dirty="0" err="1" smtClean="0">
                <a:latin typeface="Times New Roman" panose="02020603050405020304" pitchFamily="18" charset="0"/>
                <a:cs typeface="Times New Roman" panose="02020603050405020304" pitchFamily="18" charset="0"/>
              </a:rPr>
              <a:t>Làm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thí</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nghiệm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kiểm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chứng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kết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quả</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1715589"/>
                <a:ext cx="8596668" cy="4963885"/>
              </a:xfrm>
            </p:spPr>
            <p:txBody>
              <a:bodyPr>
                <a:normAutofit fontScale="40000" lnSpcReduction="20000"/>
              </a:bodyPr>
              <a:lstStyle/>
              <a:p>
                <a:r>
                  <a:rPr lang="en-US" sz="5100" b="1" u="sng" dirty="0" smtClean="0">
                    <a:solidFill>
                      <a:schemeClr val="accent1"/>
                    </a:solidFill>
                    <a:latin typeface="Times New Roman" panose="02020603050405020304" pitchFamily="18" charset="0"/>
                    <a:cs typeface="Times New Roman" panose="02020603050405020304" pitchFamily="18" charset="0"/>
                  </a:rPr>
                  <a:t>CỦNG CỐ LẠI KIẾN THỨC:</a:t>
                </a:r>
              </a:p>
              <a:p>
                <a:pPr>
                  <a:buFontTx/>
                  <a:buChar char="-"/>
                </a:pPr>
                <a:r>
                  <a:rPr lang="en-US" sz="5100" b="1" i="1" u="sng" dirty="0" err="1" smtClean="0">
                    <a:solidFill>
                      <a:srgbClr val="FF0000"/>
                    </a:solidFill>
                    <a:latin typeface="Times New Roman" panose="02020603050405020304" pitchFamily="18" charset="0"/>
                    <a:cs typeface="Times New Roman" panose="02020603050405020304" pitchFamily="18" charset="0"/>
                  </a:rPr>
                  <a:t>Định</a:t>
                </a:r>
                <a:r>
                  <a:rPr lang="en-US" sz="5100" b="1" i="1" u="sng" dirty="0" smtClean="0">
                    <a:solidFill>
                      <a:srgbClr val="FF0000"/>
                    </a:solidFill>
                    <a:latin typeface="Times New Roman" panose="02020603050405020304" pitchFamily="18" charset="0"/>
                    <a:cs typeface="Times New Roman" panose="02020603050405020304" pitchFamily="18" charset="0"/>
                  </a:rPr>
                  <a:t> </a:t>
                </a:r>
                <a:r>
                  <a:rPr lang="en-US" sz="5100" b="1" i="1" u="sng" dirty="0" err="1" smtClean="0">
                    <a:solidFill>
                      <a:srgbClr val="FF0000"/>
                    </a:solidFill>
                    <a:latin typeface="Times New Roman" panose="02020603050405020304" pitchFamily="18" charset="0"/>
                    <a:cs typeface="Times New Roman" panose="02020603050405020304" pitchFamily="18" charset="0"/>
                  </a:rPr>
                  <a:t>luật</a:t>
                </a:r>
                <a:r>
                  <a:rPr lang="en-US" sz="5100" b="1" i="1" u="sng" dirty="0" smtClean="0">
                    <a:solidFill>
                      <a:srgbClr val="FF0000"/>
                    </a:solidFill>
                    <a:latin typeface="Times New Roman" panose="02020603050405020304" pitchFamily="18" charset="0"/>
                    <a:cs typeface="Times New Roman" panose="02020603050405020304" pitchFamily="18" charset="0"/>
                  </a:rPr>
                  <a:t> </a:t>
                </a:r>
                <a:r>
                  <a:rPr lang="en-US" sz="5100" b="1" i="1" u="sng" dirty="0" err="1" smtClean="0">
                    <a:solidFill>
                      <a:srgbClr val="FF0000"/>
                    </a:solidFill>
                    <a:latin typeface="Times New Roman" panose="02020603050405020304" pitchFamily="18" charset="0"/>
                    <a:cs typeface="Times New Roman" panose="02020603050405020304" pitchFamily="18" charset="0"/>
                  </a:rPr>
                  <a:t>về</a:t>
                </a:r>
                <a:r>
                  <a:rPr lang="en-US" sz="5100" b="1" i="1" u="sng" dirty="0" smtClean="0">
                    <a:solidFill>
                      <a:srgbClr val="FF0000"/>
                    </a:solidFill>
                    <a:latin typeface="Times New Roman" panose="02020603050405020304" pitchFamily="18" charset="0"/>
                    <a:cs typeface="Times New Roman" panose="02020603050405020304" pitchFamily="18" charset="0"/>
                  </a:rPr>
                  <a:t> </a:t>
                </a:r>
                <a:r>
                  <a:rPr lang="en-US" sz="5100" b="1" i="1" u="sng" dirty="0" err="1" smtClean="0">
                    <a:solidFill>
                      <a:srgbClr val="FF0000"/>
                    </a:solidFill>
                    <a:latin typeface="Times New Roman" panose="02020603050405020304" pitchFamily="18" charset="0"/>
                    <a:cs typeface="Times New Roman" panose="02020603050405020304" pitchFamily="18" charset="0"/>
                  </a:rPr>
                  <a:t>công</a:t>
                </a:r>
                <a:r>
                  <a:rPr lang="en-US" sz="5100" b="1" i="1" u="sng" dirty="0" smtClean="0">
                    <a:solidFill>
                      <a:srgbClr val="FF0000"/>
                    </a:solidFill>
                    <a:latin typeface="Times New Roman" panose="02020603050405020304" pitchFamily="18" charset="0"/>
                    <a:cs typeface="Times New Roman" panose="02020603050405020304" pitchFamily="18" charset="0"/>
                  </a:rPr>
                  <a:t>:</a:t>
                </a:r>
              </a:p>
              <a:p>
                <a:pPr marL="0" indent="0">
                  <a:buNone/>
                </a:pPr>
                <a:r>
                  <a:rPr lang="en-US" sz="5100" dirty="0" err="1" smtClean="0">
                    <a:solidFill>
                      <a:schemeClr val="tx1"/>
                    </a:solidFill>
                    <a:latin typeface="Times New Roman" panose="02020603050405020304" pitchFamily="18" charset="0"/>
                    <a:cs typeface="Times New Roman" panose="02020603050405020304" pitchFamily="18" charset="0"/>
                  </a:rPr>
                  <a:t>Không</a:t>
                </a:r>
                <a:r>
                  <a:rPr lang="en-US" sz="5100" dirty="0" smtClean="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một</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máy</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cơ</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đơn</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giản</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nào</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cho</a:t>
                </a:r>
                <a:r>
                  <a:rPr lang="en-US" sz="5100" dirty="0">
                    <a:solidFill>
                      <a:schemeClr val="tx1"/>
                    </a:solidFill>
                    <a:latin typeface="Times New Roman" panose="02020603050405020304" pitchFamily="18" charset="0"/>
                    <a:cs typeface="Times New Roman" panose="02020603050405020304" pitchFamily="18" charset="0"/>
                  </a:rPr>
                  <a:t> ta </a:t>
                </a:r>
                <a:r>
                  <a:rPr lang="en-US" sz="5100" dirty="0" err="1">
                    <a:solidFill>
                      <a:schemeClr val="tx1"/>
                    </a:solidFill>
                    <a:latin typeface="Times New Roman" panose="02020603050405020304" pitchFamily="18" charset="0"/>
                    <a:cs typeface="Times New Roman" panose="02020603050405020304" pitchFamily="18" charset="0"/>
                  </a:rPr>
                  <a:t>lợi</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về</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công</a:t>
                </a:r>
                <a:r>
                  <a:rPr lang="en-US" sz="5100" dirty="0">
                    <a:solidFill>
                      <a:schemeClr val="tx1"/>
                    </a:solidFill>
                    <a:latin typeface="Times New Roman" panose="02020603050405020304" pitchFamily="18" charset="0"/>
                    <a:cs typeface="Times New Roman" panose="02020603050405020304" pitchFamily="18" charset="0"/>
                  </a:rPr>
                  <a:t>, ta </a:t>
                </a:r>
                <a:r>
                  <a:rPr lang="en-US" sz="5100" dirty="0" err="1">
                    <a:solidFill>
                      <a:schemeClr val="tx1"/>
                    </a:solidFill>
                    <a:latin typeface="Times New Roman" panose="02020603050405020304" pitchFamily="18" charset="0"/>
                    <a:cs typeface="Times New Roman" panose="02020603050405020304" pitchFamily="18" charset="0"/>
                  </a:rPr>
                  <a:t>lợi</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bao</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nhiêu</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lần</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về</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lực</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thì</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thiệt</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bấy</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nhiêu</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lần</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về</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đường</a:t>
                </a:r>
                <a:r>
                  <a:rPr lang="en-US" sz="5100" dirty="0">
                    <a:solidFill>
                      <a:schemeClr val="tx1"/>
                    </a:solidFill>
                    <a:latin typeface="Times New Roman" panose="02020603050405020304" pitchFamily="18" charset="0"/>
                    <a:cs typeface="Times New Roman" panose="02020603050405020304" pitchFamily="18" charset="0"/>
                  </a:rPr>
                  <a:t> </a:t>
                </a:r>
                <a:r>
                  <a:rPr lang="en-US" sz="5100" dirty="0" err="1">
                    <a:solidFill>
                      <a:schemeClr val="tx1"/>
                    </a:solidFill>
                    <a:latin typeface="Times New Roman" panose="02020603050405020304" pitchFamily="18" charset="0"/>
                    <a:cs typeface="Times New Roman" panose="02020603050405020304" pitchFamily="18" charset="0"/>
                  </a:rPr>
                  <a:t>đi</a:t>
                </a:r>
                <a:r>
                  <a:rPr lang="en-US" sz="5100" dirty="0">
                    <a:solidFill>
                      <a:schemeClr val="tx1"/>
                    </a:solidFill>
                    <a:latin typeface="Times New Roman" panose="02020603050405020304" pitchFamily="18" charset="0"/>
                    <a:cs typeface="Times New Roman" panose="02020603050405020304" pitchFamily="18" charset="0"/>
                  </a:rPr>
                  <a:t>.</a:t>
                </a:r>
              </a:p>
              <a:p>
                <a:pPr marL="0" indent="0" algn="ctr">
                  <a:buNone/>
                </a:pPr>
                <a14:m>
                  <m:oMathPara xmlns:m="http://schemas.openxmlformats.org/officeDocument/2006/math">
                    <m:oMathParaPr>
                      <m:jc m:val="centerGroup"/>
                    </m:oMathParaPr>
                    <m:oMath xmlns:m="http://schemas.openxmlformats.org/officeDocument/2006/math">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𝐴</m:t>
                          </m:r>
                        </m:e>
                        <m:sub>
                          <m:r>
                            <a:rPr lang="en-US" sz="5100" i="0" dirty="0" smtClean="0">
                              <a:solidFill>
                                <a:schemeClr val="tx1"/>
                              </a:solidFill>
                              <a:latin typeface="Cambria Math" panose="02040503050406030204" pitchFamily="18" charset="0"/>
                            </a:rPr>
                            <m:t>1</m:t>
                          </m:r>
                        </m:sub>
                      </m:sSub>
                      <m:r>
                        <a:rPr lang="en-US" sz="5100" i="0" dirty="0" smtClean="0">
                          <a:solidFill>
                            <a:schemeClr val="tx1"/>
                          </a:solidFill>
                          <a:latin typeface="Cambria Math" panose="02040503050406030204" pitchFamily="18" charset="0"/>
                        </a:rPr>
                        <m:t>=</m:t>
                      </m:r>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𝐴</m:t>
                          </m:r>
                        </m:e>
                        <m:sub>
                          <m:r>
                            <a:rPr lang="en-US" sz="5100" i="0" dirty="0" smtClean="0">
                              <a:solidFill>
                                <a:schemeClr val="tx1"/>
                              </a:solidFill>
                              <a:latin typeface="Cambria Math" panose="02040503050406030204" pitchFamily="18" charset="0"/>
                            </a:rPr>
                            <m:t>2</m:t>
                          </m:r>
                        </m:sub>
                      </m:sSub>
                      <m:r>
                        <a:rPr lang="en-US" sz="5100" i="0" dirty="0" smtClean="0">
                          <a:solidFill>
                            <a:schemeClr val="tx1"/>
                          </a:solidFill>
                          <a:latin typeface="Cambria Math" panose="02040503050406030204" pitchFamily="18" charset="0"/>
                        </a:rPr>
                        <m:t>⇔</m:t>
                      </m:r>
                      <m:f>
                        <m:fPr>
                          <m:ctrlPr>
                            <a:rPr lang="en-US" sz="5100" i="1" dirty="0" smtClean="0">
                              <a:solidFill>
                                <a:schemeClr val="tx1"/>
                              </a:solidFill>
                              <a:latin typeface="Cambria Math" panose="02040503050406030204" pitchFamily="18" charset="0"/>
                            </a:rPr>
                          </m:ctrlPr>
                        </m:fPr>
                        <m:num>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𝐹</m:t>
                              </m:r>
                            </m:e>
                            <m:sub>
                              <m:r>
                                <a:rPr lang="en-US" sz="5100" i="0" dirty="0" smtClean="0">
                                  <a:solidFill>
                                    <a:schemeClr val="tx1"/>
                                  </a:solidFill>
                                  <a:latin typeface="Cambria Math" panose="02040503050406030204" pitchFamily="18" charset="0"/>
                                </a:rPr>
                                <m:t>1</m:t>
                              </m:r>
                            </m:sub>
                          </m:sSub>
                        </m:num>
                        <m:den>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𝐹</m:t>
                              </m:r>
                            </m:e>
                            <m:sub>
                              <m:r>
                                <a:rPr lang="en-US" sz="5100" i="0" dirty="0" smtClean="0">
                                  <a:solidFill>
                                    <a:schemeClr val="tx1"/>
                                  </a:solidFill>
                                  <a:latin typeface="Cambria Math" panose="02040503050406030204" pitchFamily="18" charset="0"/>
                                </a:rPr>
                                <m:t>2</m:t>
                              </m:r>
                            </m:sub>
                          </m:sSub>
                        </m:den>
                      </m:f>
                      <m:r>
                        <a:rPr lang="en-US" sz="5100" i="0" dirty="0" smtClean="0">
                          <a:solidFill>
                            <a:schemeClr val="tx1"/>
                          </a:solidFill>
                          <a:latin typeface="Cambria Math" panose="02040503050406030204" pitchFamily="18" charset="0"/>
                        </a:rPr>
                        <m:t>=</m:t>
                      </m:r>
                      <m:f>
                        <m:fPr>
                          <m:ctrlPr>
                            <a:rPr lang="en-US" sz="5100" i="1" dirty="0" smtClean="0">
                              <a:solidFill>
                                <a:schemeClr val="tx1"/>
                              </a:solidFill>
                              <a:latin typeface="Cambria Math" panose="02040503050406030204" pitchFamily="18" charset="0"/>
                            </a:rPr>
                          </m:ctrlPr>
                        </m:fPr>
                        <m:num>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𝑠</m:t>
                              </m:r>
                            </m:e>
                            <m:sub>
                              <m:r>
                                <a:rPr lang="en-US" sz="5100" i="0" dirty="0" smtClean="0">
                                  <a:solidFill>
                                    <a:schemeClr val="tx1"/>
                                  </a:solidFill>
                                  <a:latin typeface="Cambria Math" panose="02040503050406030204" pitchFamily="18" charset="0"/>
                                </a:rPr>
                                <m:t>2</m:t>
                              </m:r>
                            </m:sub>
                          </m:sSub>
                        </m:num>
                        <m:den>
                          <m:sSub>
                            <m:sSubPr>
                              <m:ctrlPr>
                                <a:rPr lang="en-US" sz="5100" i="1" dirty="0" smtClean="0">
                                  <a:solidFill>
                                    <a:schemeClr val="tx1"/>
                                  </a:solidFill>
                                  <a:latin typeface="Cambria Math" panose="02040503050406030204" pitchFamily="18" charset="0"/>
                                </a:rPr>
                              </m:ctrlPr>
                            </m:sSubPr>
                            <m:e>
                              <m:r>
                                <a:rPr lang="en-US" sz="5100" i="1" dirty="0" smtClean="0">
                                  <a:solidFill>
                                    <a:schemeClr val="tx1"/>
                                  </a:solidFill>
                                  <a:latin typeface="Cambria Math" panose="02040503050406030204" pitchFamily="18" charset="0"/>
                                </a:rPr>
                                <m:t>𝑠</m:t>
                              </m:r>
                            </m:e>
                            <m:sub>
                              <m:r>
                                <a:rPr lang="en-US" sz="5100" i="0" dirty="0" smtClean="0">
                                  <a:solidFill>
                                    <a:schemeClr val="tx1"/>
                                  </a:solidFill>
                                  <a:latin typeface="Cambria Math" panose="02040503050406030204" pitchFamily="18" charset="0"/>
                                </a:rPr>
                                <m:t>1</m:t>
                              </m:r>
                            </m:sub>
                          </m:sSub>
                        </m:den>
                      </m:f>
                    </m:oMath>
                  </m:oMathPara>
                </a14:m>
                <a:endParaRPr lang="en-US" sz="5100" dirty="0" smtClean="0">
                  <a:solidFill>
                    <a:schemeClr val="tx1"/>
                  </a:solidFill>
                  <a:latin typeface="Times New Roman" panose="02020603050405020304" pitchFamily="18" charset="0"/>
                  <a:cs typeface="Times New Roman" panose="02020603050405020304" pitchFamily="18" charset="0"/>
                </a:endParaRPr>
              </a:p>
              <a:p>
                <a:pPr marL="0" indent="0" algn="ctr">
                  <a:buNone/>
                </a:pPr>
                <a:endParaRPr lang="en-US" sz="5100" dirty="0">
                  <a:solidFill>
                    <a:schemeClr val="tx1"/>
                  </a:solidFill>
                  <a:latin typeface="Times New Roman" panose="02020603050405020304" pitchFamily="18" charset="0"/>
                  <a:cs typeface="Times New Roman" panose="02020603050405020304" pitchFamily="18" charset="0"/>
                </a:endParaRPr>
              </a:p>
              <a:p>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Mở</a:t>
                </a:r>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rộng</a:t>
                </a:r>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Hiệu</a:t>
                </a:r>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suất</a:t>
                </a:r>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làm</a:t>
                </a:r>
                <a:r>
                  <a:rPr lang="en-US" altLang="en-US" sz="5100" dirty="0">
                    <a:latin typeface="Times New Roman" panose="02020603050405020304" pitchFamily="18" charset="0"/>
                    <a:cs typeface="Times New Roman" panose="02020603050405020304" pitchFamily="18" charset="0"/>
                  </a:rPr>
                  <a:t> </a:t>
                </a:r>
                <a:r>
                  <a:rPr lang="en-US" altLang="en-US" sz="5100" dirty="0" err="1">
                    <a:latin typeface="Times New Roman" panose="02020603050405020304" pitchFamily="18" charset="0"/>
                    <a:cs typeface="Times New Roman" panose="02020603050405020304" pitchFamily="18" charset="0"/>
                  </a:rPr>
                  <a:t>việc</a:t>
                </a:r>
                <a:r>
                  <a:rPr lang="en-US" altLang="en-US" sz="5100" dirty="0">
                    <a:latin typeface="Times New Roman" panose="02020603050405020304" pitchFamily="18" charset="0"/>
                    <a:cs typeface="Times New Roman" panose="02020603050405020304" pitchFamily="18" charset="0"/>
                  </a:rPr>
                  <a:t>(%):</a:t>
                </a:r>
                <a:br>
                  <a:rPr lang="en-US" altLang="en-US" sz="5100" dirty="0">
                    <a:latin typeface="Times New Roman" panose="02020603050405020304" pitchFamily="18" charset="0"/>
                    <a:cs typeface="Times New Roman" panose="02020603050405020304" pitchFamily="18" charset="0"/>
                  </a:rPr>
                </a:br>
                <a14:m>
                  <m:oMath xmlns:m="http://schemas.openxmlformats.org/officeDocument/2006/math">
                    <m:r>
                      <a:rPr lang="en-US" altLang="en-US" sz="5100" i="1">
                        <a:latin typeface="Cambria Math" panose="02040503050406030204" pitchFamily="18" charset="0"/>
                      </a:rPr>
                      <m:t>𝐻</m:t>
                    </m:r>
                    <m:r>
                      <a:rPr lang="en-US" altLang="en-US" sz="5100" i="1">
                        <a:latin typeface="Cambria Math" panose="02040503050406030204" pitchFamily="18" charset="0"/>
                      </a:rPr>
                      <m:t>=</m:t>
                    </m:r>
                    <m:f>
                      <m:fPr>
                        <m:ctrlPr>
                          <a:rPr lang="en-US" altLang="en-US" sz="5100" i="1">
                            <a:latin typeface="Cambria Math" panose="02040503050406030204" pitchFamily="18" charset="0"/>
                          </a:rPr>
                        </m:ctrlPr>
                      </m:fPr>
                      <m:num>
                        <m:sSub>
                          <m:sSubPr>
                            <m:ctrlPr>
                              <a:rPr lang="en-US" altLang="en-US" sz="5100" i="1">
                                <a:latin typeface="Cambria Math" panose="02040503050406030204" pitchFamily="18" charset="0"/>
                              </a:rPr>
                            </m:ctrlPr>
                          </m:sSubPr>
                          <m:e>
                            <m:r>
                              <a:rPr lang="en-US" altLang="en-US" sz="5100" i="1">
                                <a:latin typeface="Cambria Math" panose="02040503050406030204" pitchFamily="18" charset="0"/>
                              </a:rPr>
                              <m:t>𝐴</m:t>
                            </m:r>
                          </m:e>
                          <m:sub>
                            <m:r>
                              <a:rPr lang="en-US" altLang="en-US" sz="5100" i="1">
                                <a:latin typeface="Cambria Math" panose="02040503050406030204" pitchFamily="18" charset="0"/>
                              </a:rPr>
                              <m:t>𝑖</m:t>
                            </m:r>
                          </m:sub>
                        </m:sSub>
                      </m:num>
                      <m:den>
                        <m:sSub>
                          <m:sSubPr>
                            <m:ctrlPr>
                              <a:rPr lang="en-US" altLang="en-US" sz="5100" i="1">
                                <a:latin typeface="Cambria Math" panose="02040503050406030204" pitchFamily="18" charset="0"/>
                              </a:rPr>
                            </m:ctrlPr>
                          </m:sSubPr>
                          <m:e>
                            <m:r>
                              <a:rPr lang="en-US" altLang="en-US" sz="5100" i="1">
                                <a:latin typeface="Cambria Math" panose="02040503050406030204" pitchFamily="18" charset="0"/>
                              </a:rPr>
                              <m:t>𝐴</m:t>
                            </m:r>
                          </m:e>
                          <m:sub>
                            <m:r>
                              <a:rPr lang="en-US" altLang="en-US" sz="5100" i="1">
                                <a:latin typeface="Cambria Math" panose="02040503050406030204" pitchFamily="18" charset="0"/>
                              </a:rPr>
                              <m:t>𝑖</m:t>
                            </m:r>
                          </m:sub>
                        </m:sSub>
                        <m:r>
                          <a:rPr lang="en-US" altLang="en-US" sz="5100" i="1">
                            <a:latin typeface="Cambria Math" panose="02040503050406030204" pitchFamily="18" charset="0"/>
                          </a:rPr>
                          <m:t>+</m:t>
                        </m:r>
                        <m:sSub>
                          <m:sSubPr>
                            <m:ctrlPr>
                              <a:rPr lang="en-US" altLang="en-US" sz="5100" i="1">
                                <a:latin typeface="Cambria Math" panose="02040503050406030204" pitchFamily="18" charset="0"/>
                              </a:rPr>
                            </m:ctrlPr>
                          </m:sSubPr>
                          <m:e>
                            <m:r>
                              <a:rPr lang="en-US" altLang="en-US" sz="5100" i="1">
                                <a:latin typeface="Cambria Math" panose="02040503050406030204" pitchFamily="18" charset="0"/>
                              </a:rPr>
                              <m:t>𝐴</m:t>
                            </m:r>
                          </m:e>
                          <m:sub>
                            <m:r>
                              <a:rPr lang="en-US" altLang="en-US" sz="5100" i="1">
                                <a:latin typeface="Cambria Math" panose="02040503050406030204" pitchFamily="18" charset="0"/>
                              </a:rPr>
                              <m:t>h𝑝</m:t>
                            </m:r>
                          </m:sub>
                        </m:sSub>
                      </m:den>
                    </m:f>
                    <m:r>
                      <a:rPr lang="en-US" altLang="en-US" sz="5100" i="1">
                        <a:latin typeface="Cambria Math" panose="02040503050406030204" pitchFamily="18" charset="0"/>
                      </a:rPr>
                      <m:t>.100%=</m:t>
                    </m:r>
                    <m:f>
                      <m:fPr>
                        <m:ctrlPr>
                          <a:rPr lang="en-US" altLang="en-US" sz="5100" i="1">
                            <a:latin typeface="Cambria Math" panose="02040503050406030204" pitchFamily="18" charset="0"/>
                          </a:rPr>
                        </m:ctrlPr>
                      </m:fPr>
                      <m:num>
                        <m:sSub>
                          <m:sSubPr>
                            <m:ctrlPr>
                              <a:rPr lang="en-US" altLang="en-US" sz="5100" i="1">
                                <a:latin typeface="Cambria Math" panose="02040503050406030204" pitchFamily="18" charset="0"/>
                              </a:rPr>
                            </m:ctrlPr>
                          </m:sSubPr>
                          <m:e>
                            <m:r>
                              <a:rPr lang="en-US" altLang="en-US" sz="5100" i="1">
                                <a:latin typeface="Cambria Math" panose="02040503050406030204" pitchFamily="18" charset="0"/>
                              </a:rPr>
                              <m:t>𝐴</m:t>
                            </m:r>
                          </m:e>
                          <m:sub>
                            <m:r>
                              <a:rPr lang="en-US" altLang="en-US" sz="5100" i="1">
                                <a:latin typeface="Cambria Math" panose="02040503050406030204" pitchFamily="18" charset="0"/>
                              </a:rPr>
                              <m:t>𝑖</m:t>
                            </m:r>
                          </m:sub>
                        </m:sSub>
                      </m:num>
                      <m:den>
                        <m:sSub>
                          <m:sSubPr>
                            <m:ctrlPr>
                              <a:rPr lang="en-US" altLang="en-US" sz="5100" i="1">
                                <a:latin typeface="Cambria Math" panose="02040503050406030204" pitchFamily="18" charset="0"/>
                              </a:rPr>
                            </m:ctrlPr>
                          </m:sSubPr>
                          <m:e>
                            <m:r>
                              <a:rPr lang="en-US" altLang="en-US" sz="5100" i="1">
                                <a:latin typeface="Cambria Math" panose="02040503050406030204" pitchFamily="18" charset="0"/>
                              </a:rPr>
                              <m:t>𝐴</m:t>
                            </m:r>
                          </m:e>
                          <m:sub>
                            <m:r>
                              <a:rPr lang="en-US" altLang="en-US" sz="5100" i="1">
                                <a:latin typeface="Cambria Math" panose="02040503050406030204" pitchFamily="18" charset="0"/>
                              </a:rPr>
                              <m:t>𝑡𝑝</m:t>
                            </m:r>
                          </m:sub>
                        </m:sSub>
                      </m:den>
                    </m:f>
                    <m:r>
                      <a:rPr lang="en-US" altLang="en-US" sz="5100" i="1">
                        <a:latin typeface="Cambria Math" panose="02040503050406030204" pitchFamily="18" charset="0"/>
                      </a:rPr>
                      <m:t> </m:t>
                    </m:r>
                  </m:oMath>
                </a14:m>
                <a:r>
                  <a:rPr lang="en-US" altLang="en-US" sz="5100" dirty="0">
                    <a:latin typeface="Times New Roman" panose="02020603050405020304" pitchFamily="18" charset="0"/>
                    <a:cs typeface="Times New Roman" panose="02020603050405020304" pitchFamily="18" charset="0"/>
                  </a:rPr>
                  <a:t>.100</a:t>
                </a:r>
                <a:r>
                  <a:rPr lang="en-US" altLang="en-US" sz="5100" dirty="0" smtClean="0">
                    <a:latin typeface="Times New Roman" panose="02020603050405020304" pitchFamily="18" charset="0"/>
                    <a:cs typeface="Times New Roman" panose="02020603050405020304" pitchFamily="18" charset="0"/>
                  </a:rPr>
                  <a:t>%</a:t>
                </a:r>
              </a:p>
              <a:p>
                <a:r>
                  <a:rPr lang="en-US" sz="5100" dirty="0">
                    <a:latin typeface="Times New Roman" panose="02020603050405020304" pitchFamily="18" charset="0"/>
                    <a:cs typeface="Times New Roman" panose="02020603050405020304" pitchFamily="18" charset="0"/>
                  </a:rPr>
                  <a:t>Trong </a:t>
                </a:r>
                <a:r>
                  <a:rPr lang="en-US" sz="5100" dirty="0" err="1">
                    <a:latin typeface="Times New Roman" panose="02020603050405020304" pitchFamily="18" charset="0"/>
                    <a:cs typeface="Times New Roman" panose="02020603050405020304" pitchFamily="18" charset="0"/>
                  </a:rPr>
                  <a:t>đó</a:t>
                </a:r>
                <a:r>
                  <a:rPr lang="en-US" sz="5100" dirty="0">
                    <a:latin typeface="Times New Roman" panose="02020603050405020304" pitchFamily="18" charset="0"/>
                    <a:cs typeface="Times New Roman" panose="02020603050405020304" pitchFamily="18" charset="0"/>
                  </a:rPr>
                  <a:t>: </a:t>
                </a:r>
              </a:p>
              <a:p>
                <a14:m>
                  <m:oMath xmlns:m="http://schemas.openxmlformats.org/officeDocument/2006/math">
                    <m:sSub>
                      <m:sSubPr>
                        <m:ctrlPr>
                          <a:rPr lang="en-US" sz="5100" i="1" dirty="0">
                            <a:latin typeface="Cambria Math" panose="02040503050406030204" pitchFamily="18" charset="0"/>
                          </a:rPr>
                        </m:ctrlPr>
                      </m:sSubPr>
                      <m:e>
                        <m:r>
                          <a:rPr lang="en-US" sz="5100" i="1" dirty="0">
                            <a:latin typeface="Cambria Math" panose="02040503050406030204" pitchFamily="18" charset="0"/>
                          </a:rPr>
                          <m:t>𝐴</m:t>
                        </m:r>
                      </m:e>
                      <m:sub>
                        <m:r>
                          <a:rPr lang="en-US" sz="5100" i="1" dirty="0">
                            <a:latin typeface="Cambria Math" panose="02040503050406030204" pitchFamily="18" charset="0"/>
                          </a:rPr>
                          <m:t>𝑖</m:t>
                        </m:r>
                      </m:sub>
                    </m:sSub>
                    <m:r>
                      <a:rPr lang="en-US" sz="5100" i="1" dirty="0">
                        <a:latin typeface="Cambria Math" panose="02040503050406030204" pitchFamily="18" charset="0"/>
                      </a:rPr>
                      <m:t> </m:t>
                    </m:r>
                  </m:oMath>
                </a14:m>
                <a:r>
                  <a:rPr lang="en-US" sz="5100" dirty="0" err="1">
                    <a:latin typeface="Times New Roman" panose="02020603050405020304" pitchFamily="18" charset="0"/>
                    <a:cs typeface="Times New Roman" panose="02020603050405020304" pitchFamily="18" charset="0"/>
                  </a:rPr>
                  <a:t>Công</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có</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ích</a:t>
                </a:r>
                <a:endParaRPr lang="en-US" sz="5100"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en-US" sz="5100" i="1" dirty="0">
                            <a:latin typeface="Cambria Math" panose="02040503050406030204" pitchFamily="18" charset="0"/>
                          </a:rPr>
                        </m:ctrlPr>
                      </m:sSubPr>
                      <m:e>
                        <m:r>
                          <a:rPr lang="en-US" sz="5100" i="1" dirty="0">
                            <a:latin typeface="Cambria Math" panose="02040503050406030204" pitchFamily="18" charset="0"/>
                          </a:rPr>
                          <m:t>𝐴</m:t>
                        </m:r>
                      </m:e>
                      <m:sub>
                        <m:r>
                          <a:rPr lang="en-US" sz="5100" i="1" dirty="0">
                            <a:latin typeface="Cambria Math" panose="02040503050406030204" pitchFamily="18" charset="0"/>
                          </a:rPr>
                          <m:t>h𝑝</m:t>
                        </m:r>
                      </m:sub>
                    </m:sSub>
                  </m:oMath>
                </a14:m>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Công</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hao</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phí</a:t>
                </a:r>
                <a:r>
                  <a:rPr lang="en-US" sz="5100" dirty="0">
                    <a:latin typeface="Times New Roman" panose="02020603050405020304" pitchFamily="18" charset="0"/>
                    <a:cs typeface="Times New Roman" panose="02020603050405020304" pitchFamily="18" charset="0"/>
                  </a:rPr>
                  <a:t> ( </a:t>
                </a:r>
                <a:r>
                  <a:rPr lang="en-US" sz="5100" dirty="0" err="1">
                    <a:latin typeface="Times New Roman" panose="02020603050405020304" pitchFamily="18" charset="0"/>
                    <a:cs typeface="Times New Roman" panose="02020603050405020304" pitchFamily="18" charset="0"/>
                  </a:rPr>
                  <a:t>Công</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không</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có</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ích</a:t>
                </a:r>
                <a:r>
                  <a:rPr lang="en-US" sz="5100" dirty="0">
                    <a:latin typeface="Times New Roman" panose="02020603050405020304" pitchFamily="18" charset="0"/>
                    <a:cs typeface="Times New Roman" panose="02020603050405020304" pitchFamily="18" charset="0"/>
                  </a:rPr>
                  <a:t>)</a:t>
                </a:r>
              </a:p>
              <a:p>
                <a14:m>
                  <m:oMath xmlns:m="http://schemas.openxmlformats.org/officeDocument/2006/math">
                    <m:sSub>
                      <m:sSubPr>
                        <m:ctrlPr>
                          <a:rPr lang="en-US" sz="5100" i="1" dirty="0">
                            <a:latin typeface="Cambria Math" panose="02040503050406030204" pitchFamily="18" charset="0"/>
                          </a:rPr>
                        </m:ctrlPr>
                      </m:sSubPr>
                      <m:e>
                        <m:r>
                          <a:rPr lang="en-US" sz="5100" i="1" dirty="0">
                            <a:latin typeface="Cambria Math" panose="02040503050406030204" pitchFamily="18" charset="0"/>
                          </a:rPr>
                          <m:t>𝐴</m:t>
                        </m:r>
                      </m:e>
                      <m:sub>
                        <m:r>
                          <a:rPr lang="en-US" sz="5100" i="1" dirty="0">
                            <a:latin typeface="Cambria Math" panose="02040503050406030204" pitchFamily="18" charset="0"/>
                          </a:rPr>
                          <m:t>𝑡𝑝</m:t>
                        </m:r>
                      </m:sub>
                    </m:sSub>
                  </m:oMath>
                </a14:m>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Công</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toàn</a:t>
                </a:r>
                <a:r>
                  <a:rPr lang="en-US" sz="5100" dirty="0">
                    <a:latin typeface="Times New Roman" panose="02020603050405020304" pitchFamily="18" charset="0"/>
                    <a:cs typeface="Times New Roman" panose="02020603050405020304" pitchFamily="18" charset="0"/>
                  </a:rPr>
                  <a:t> </a:t>
                </a:r>
                <a:r>
                  <a:rPr lang="en-US" sz="5100" dirty="0" err="1">
                    <a:latin typeface="Times New Roman" panose="02020603050405020304" pitchFamily="18" charset="0"/>
                    <a:cs typeface="Times New Roman" panose="02020603050405020304" pitchFamily="18" charset="0"/>
                  </a:rPr>
                  <a:t>phần</a:t>
                </a:r>
                <a:r>
                  <a:rPr lang="en-US" sz="5100" dirty="0">
                    <a:latin typeface="Times New Roman" panose="02020603050405020304" pitchFamily="18" charset="0"/>
                    <a:cs typeface="Times New Roman" panose="02020603050405020304" pitchFamily="18" charset="0"/>
                  </a:rPr>
                  <a:t> </a:t>
                </a:r>
              </a:p>
              <a:p>
                <a:pPr marL="0" indent="0">
                  <a:buNone/>
                </a:pPr>
                <a:r>
                  <a:rPr lang="en-US" altLang="en-US" dirty="0"/>
                  <a:t/>
                </a:r>
                <a:br>
                  <a:rPr lang="en-US" altLang="en-US" dirty="0"/>
                </a:br>
                <a:endParaRPr lang="en-US" dirty="0" smtClean="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1715589"/>
                <a:ext cx="8596668" cy="4963885"/>
              </a:xfrm>
              <a:blipFill>
                <a:blip r:embed="rId2"/>
                <a:stretch>
                  <a:fillRect l="-709" t="-1840"/>
                </a:stretch>
              </a:blipFill>
            </p:spPr>
            <p:txBody>
              <a:bodyPr/>
              <a:lstStyle/>
              <a:p>
                <a:r>
                  <a:rPr lang="en-US">
                    <a:noFill/>
                  </a:rPr>
                  <a:t> </a:t>
                </a:r>
              </a:p>
            </p:txBody>
          </p:sp>
        </mc:Fallback>
      </mc:AlternateContent>
    </p:spTree>
    <p:extLst>
      <p:ext uri="{BB962C8B-B14F-4D97-AF65-F5344CB8AC3E}">
        <p14:creationId xmlns:p14="http://schemas.microsoft.com/office/powerpoint/2010/main" val="2070335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075612"/>
          </a:xfrm>
        </p:spPr>
        <p:txBody>
          <a:bodyPr>
            <a:normAutofit fontScale="90000"/>
          </a:bodyPr>
          <a:lstStyle/>
          <a:p>
            <a:r>
              <a:rPr lang="en-US" dirty="0" smtClean="0">
                <a:solidFill>
                  <a:srgbClr val="0070C0"/>
                </a:solidFill>
              </a:rPr>
              <a:t>1</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Khi</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lực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tác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dụng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vào</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vật</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làm</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vật</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chuyển</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động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theo</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phương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không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vuông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góc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với</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phương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của</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lực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thì</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lực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thực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hiện</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công</a:t>
            </a:r>
            <a:r>
              <a:rPr lang="en-US" dirty="0" smtClean="0">
                <a:solidFill>
                  <a:srgbClr val="0070C0"/>
                </a:solidFill>
                <a:latin typeface="Times New Roman" panose="02020603050405020304" pitchFamily="18" charset="0"/>
                <a:cs typeface="Times New Roman" panose="02020603050405020304" pitchFamily="18" charset="0"/>
              </a:rPr>
              <a:t>.</a:t>
            </a:r>
            <a:br>
              <a:rPr lang="en-US" dirty="0" smtClean="0">
                <a:solidFill>
                  <a:srgbClr val="0070C0"/>
                </a:solidFill>
                <a:latin typeface="Times New Roman" panose="02020603050405020304" pitchFamily="18" charset="0"/>
                <a:cs typeface="Times New Roman" panose="02020603050405020304" pitchFamily="18" charset="0"/>
              </a:rPr>
            </a:br>
            <a:r>
              <a:rPr lang="en-US" dirty="0" smtClean="0">
                <a:solidFill>
                  <a:srgbClr val="0070C0"/>
                </a:solidFill>
                <a:latin typeface="Times New Roman" panose="02020603050405020304" pitchFamily="18" charset="0"/>
                <a:cs typeface="Times New Roman" panose="02020603050405020304" pitchFamily="18" charset="0"/>
              </a:rPr>
              <a:t>2) CT </a:t>
            </a:r>
            <a:r>
              <a:rPr lang="en-US" dirty="0" err="1" smtClean="0">
                <a:solidFill>
                  <a:srgbClr val="0070C0"/>
                </a:solidFill>
                <a:latin typeface="Times New Roman" panose="02020603050405020304" pitchFamily="18" charset="0"/>
                <a:cs typeface="Times New Roman" panose="02020603050405020304" pitchFamily="18" charset="0"/>
              </a:rPr>
              <a:t>tính</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công</a:t>
            </a:r>
            <a:r>
              <a:rPr lang="en-US" dirty="0" smtClean="0">
                <a:solidFill>
                  <a:srgbClr val="0070C0"/>
                </a:solidFill>
                <a:latin typeface="Times New Roman" panose="02020603050405020304" pitchFamily="18" charset="0"/>
                <a:cs typeface="Times New Roman" panose="02020603050405020304" pitchFamily="18" charset="0"/>
              </a:rPr>
              <a:t>: A= F.S </a:t>
            </a:r>
            <a:br>
              <a:rPr lang="en-US" dirty="0" smtClean="0">
                <a:solidFill>
                  <a:srgbClr val="0070C0"/>
                </a:solidFill>
                <a:latin typeface="Times New Roman" panose="02020603050405020304" pitchFamily="18" charset="0"/>
                <a:cs typeface="Times New Roman" panose="02020603050405020304" pitchFamily="18" charset="0"/>
              </a:rPr>
            </a:br>
            <a:r>
              <a:rPr lang="en-US" dirty="0" err="1" smtClean="0">
                <a:solidFill>
                  <a:srgbClr val="0070C0"/>
                </a:solidFill>
                <a:latin typeface="Times New Roman" panose="02020603050405020304" pitchFamily="18" charset="0"/>
                <a:cs typeface="Times New Roman" panose="02020603050405020304" pitchFamily="18" charset="0"/>
              </a:rPr>
              <a:t>Trong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đó</a:t>
            </a:r>
            <a:r>
              <a:rPr lang="en-US" dirty="0" smtClean="0">
                <a:solidFill>
                  <a:srgbClr val="0070C0"/>
                </a:solidFill>
                <a:latin typeface="Times New Roman" panose="02020603050405020304" pitchFamily="18" charset="0"/>
                <a:cs typeface="Times New Roman" panose="02020603050405020304" pitchFamily="18" charset="0"/>
              </a:rPr>
              <a:t>: </a:t>
            </a:r>
            <a:br>
              <a:rPr lang="en-US" dirty="0" smtClean="0">
                <a:solidFill>
                  <a:srgbClr val="0070C0"/>
                </a:solidFill>
                <a:latin typeface="Times New Roman" panose="02020603050405020304" pitchFamily="18" charset="0"/>
                <a:cs typeface="Times New Roman" panose="02020603050405020304" pitchFamily="18" charset="0"/>
              </a:rPr>
            </a:br>
            <a:r>
              <a:rPr lang="en-US" dirty="0" smtClean="0">
                <a:solidFill>
                  <a:srgbClr val="0070C0"/>
                </a:solidFill>
                <a:latin typeface="Times New Roman" panose="02020603050405020304" pitchFamily="18" charset="0"/>
                <a:cs typeface="Times New Roman" panose="02020603050405020304" pitchFamily="18" charset="0"/>
              </a:rPr>
              <a:t>A(J) </a:t>
            </a:r>
            <a:r>
              <a:rPr lang="en-US" dirty="0" err="1" smtClean="0">
                <a:solidFill>
                  <a:srgbClr val="0070C0"/>
                </a:solidFill>
                <a:latin typeface="Times New Roman" panose="02020603050405020304" pitchFamily="18" charset="0"/>
                <a:cs typeface="Times New Roman" panose="02020603050405020304" pitchFamily="18" charset="0"/>
              </a:rPr>
              <a:t>công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cơ</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học</a:t>
            </a:r>
            <a:r>
              <a:rPr lang="en-US" dirty="0" smtClean="0">
                <a:solidFill>
                  <a:srgbClr val="0070C0"/>
                </a:solidFill>
                <a:latin typeface="Times New Roman" panose="02020603050405020304" pitchFamily="18" charset="0"/>
                <a:cs typeface="Times New Roman" panose="02020603050405020304" pitchFamily="18" charset="0"/>
              </a:rPr>
              <a:t> </a:t>
            </a:r>
            <a:br>
              <a:rPr lang="en-US" dirty="0" smtClean="0">
                <a:solidFill>
                  <a:srgbClr val="0070C0"/>
                </a:solidFill>
                <a:latin typeface="Times New Roman" panose="02020603050405020304" pitchFamily="18" charset="0"/>
                <a:cs typeface="Times New Roman" panose="02020603050405020304" pitchFamily="18" charset="0"/>
              </a:rPr>
            </a:br>
            <a:r>
              <a:rPr lang="en-US" dirty="0" smtClean="0">
                <a:solidFill>
                  <a:srgbClr val="0070C0"/>
                </a:solidFill>
                <a:latin typeface="Times New Roman" panose="02020603050405020304" pitchFamily="18" charset="0"/>
                <a:cs typeface="Times New Roman" panose="02020603050405020304" pitchFamily="18" charset="0"/>
              </a:rPr>
              <a:t>F(N) </a:t>
            </a:r>
            <a:r>
              <a:rPr lang="en-US" dirty="0" err="1" smtClean="0">
                <a:solidFill>
                  <a:srgbClr val="0070C0"/>
                </a:solidFill>
                <a:latin typeface="Times New Roman" panose="02020603050405020304" pitchFamily="18" charset="0"/>
                <a:cs typeface="Times New Roman" panose="02020603050405020304" pitchFamily="18" charset="0"/>
              </a:rPr>
              <a:t>độ</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lớn</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của</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lực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tác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dụng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vào</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vật</a:t>
            </a:r>
            <a:r>
              <a:rPr lang="en-US" dirty="0" smtClean="0">
                <a:solidFill>
                  <a:srgbClr val="0070C0"/>
                </a:solidFill>
                <a:latin typeface="Times New Roman" panose="02020603050405020304" pitchFamily="18" charset="0"/>
                <a:cs typeface="Times New Roman" panose="02020603050405020304" pitchFamily="18" charset="0"/>
              </a:rPr>
              <a:t/>
            </a:r>
            <a:br>
              <a:rPr lang="en-US" dirty="0" smtClean="0">
                <a:solidFill>
                  <a:srgbClr val="0070C0"/>
                </a:solidFill>
                <a:latin typeface="Times New Roman" panose="02020603050405020304" pitchFamily="18" charset="0"/>
                <a:cs typeface="Times New Roman" panose="02020603050405020304" pitchFamily="18" charset="0"/>
              </a:rPr>
            </a:br>
            <a:r>
              <a:rPr lang="en-US" dirty="0" smtClean="0">
                <a:solidFill>
                  <a:srgbClr val="0070C0"/>
                </a:solidFill>
                <a:latin typeface="Times New Roman" panose="02020603050405020304" pitchFamily="18" charset="0"/>
                <a:cs typeface="Times New Roman" panose="02020603050405020304" pitchFamily="18" charset="0"/>
              </a:rPr>
              <a:t>S(m) </a:t>
            </a:r>
            <a:r>
              <a:rPr lang="en-US" dirty="0" err="1" smtClean="0">
                <a:solidFill>
                  <a:srgbClr val="0070C0"/>
                </a:solidFill>
                <a:latin typeface="Times New Roman" panose="02020603050405020304" pitchFamily="18" charset="0"/>
                <a:cs typeface="Times New Roman" panose="02020603050405020304" pitchFamily="18" charset="0"/>
              </a:rPr>
              <a:t>quãng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đường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vật</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chuyển</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động</a:t>
            </a:r>
            <a:r>
              <a:rPr lang="en-US" dirty="0" smtClean="0">
                <a:solidFill>
                  <a:srgbClr val="0070C0"/>
                </a:solidFill>
              </a:rPr>
              <a:t/>
            </a:r>
            <a:br>
              <a:rPr lang="en-US" dirty="0" smtClean="0">
                <a:solidFill>
                  <a:srgbClr val="0070C0"/>
                </a:solidFill>
              </a:rPr>
            </a:br>
            <a:r>
              <a:rPr lang="en-US" dirty="0" smtClean="0">
                <a:solidFill>
                  <a:srgbClr val="0070C0"/>
                </a:solidFill>
              </a:rPr>
              <a:t/>
            </a:r>
            <a:br>
              <a:rPr lang="en-US" dirty="0" smtClean="0">
                <a:solidFill>
                  <a:srgbClr val="0070C0"/>
                </a:solidFill>
              </a:rPr>
            </a:br>
            <a:r>
              <a:rPr lang="en-US" dirty="0" smtClean="0"/>
              <a:t/>
            </a:r>
            <a:br>
              <a:rPr lang="en-US" dirty="0" smtClean="0"/>
            </a:br>
            <a:endParaRPr lang="en-US" dirty="0"/>
          </a:p>
        </p:txBody>
      </p:sp>
      <p:sp>
        <p:nvSpPr>
          <p:cNvPr id="3" name="Content Placeholder 2"/>
          <p:cNvSpPr>
            <a:spLocks noGrp="1"/>
          </p:cNvSpPr>
          <p:nvPr>
            <p:ph idx="1"/>
          </p:nvPr>
        </p:nvSpPr>
        <p:spPr>
          <a:xfrm>
            <a:off x="505097" y="4841966"/>
            <a:ext cx="8768905" cy="1611085"/>
          </a:xfrm>
        </p:spPr>
        <p:txBody>
          <a:bodyPr>
            <a:noAutofit/>
          </a:bodyPr>
          <a:lstStyle/>
          <a:p>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học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được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tính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theo</a:t>
            </a:r>
            <a:r>
              <a:rPr lang="en-US" sz="3200" dirty="0" smtClean="0">
                <a:latin typeface="Times New Roman" panose="02020603050405020304" pitchFamily="18" charset="0"/>
                <a:cs typeface="Times New Roman" panose="02020603050405020304" pitchFamily="18" charset="0"/>
              </a:rPr>
              <a:t> CT </a:t>
            </a:r>
            <a:r>
              <a:rPr lang="en-US" sz="3200" dirty="0" err="1" smtClean="0">
                <a:latin typeface="Times New Roman" panose="02020603050405020304" pitchFamily="18" charset="0"/>
                <a:cs typeface="Times New Roman" panose="02020603050405020304" pitchFamily="18" charset="0"/>
              </a:rPr>
              <a:t>trên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khi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Lực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cùng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hướng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với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hướng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chuyển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động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vật</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347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602377"/>
          </a:xfrm>
        </p:spPr>
        <p:txBody>
          <a:bodyPr>
            <a:normAutofit fontScale="90000"/>
          </a:bodyPr>
          <a:lstStyle/>
          <a:p>
            <a:r>
              <a:rPr lang="en-US" dirty="0" smtClean="0">
                <a:solidFill>
                  <a:srgbClr val="0070C0"/>
                </a:solidFill>
                <a:latin typeface="Times New Roman" panose="02020603050405020304" pitchFamily="18" charset="0"/>
                <a:cs typeface="Times New Roman" panose="02020603050405020304" pitchFamily="18" charset="0"/>
              </a:rPr>
              <a:t>3) Ở </a:t>
            </a:r>
            <a:r>
              <a:rPr lang="en-US" dirty="0" err="1" smtClean="0">
                <a:solidFill>
                  <a:srgbClr val="0070C0"/>
                </a:solidFill>
                <a:latin typeface="Times New Roman" panose="02020603050405020304" pitchFamily="18" charset="0"/>
                <a:cs typeface="Times New Roman" panose="02020603050405020304" pitchFamily="18" charset="0"/>
              </a:rPr>
              <a:t>lớp</a:t>
            </a:r>
            <a:r>
              <a:rPr lang="en-US" dirty="0" smtClean="0">
                <a:solidFill>
                  <a:srgbClr val="0070C0"/>
                </a:solidFill>
                <a:latin typeface="Times New Roman" panose="02020603050405020304" pitchFamily="18" charset="0"/>
                <a:cs typeface="Times New Roman" panose="02020603050405020304" pitchFamily="18" charset="0"/>
              </a:rPr>
              <a:t> 6 </a:t>
            </a:r>
            <a:r>
              <a:rPr lang="en-US" dirty="0" err="1" smtClean="0">
                <a:solidFill>
                  <a:srgbClr val="0070C0"/>
                </a:solidFill>
                <a:latin typeface="Times New Roman" panose="02020603050405020304" pitchFamily="18" charset="0"/>
                <a:cs typeface="Times New Roman" panose="02020603050405020304" pitchFamily="18" charset="0"/>
              </a:rPr>
              <a:t>chúng</a:t>
            </a:r>
            <a:r>
              <a:rPr lang="en-US" dirty="0" smtClean="0">
                <a:solidFill>
                  <a:srgbClr val="0070C0"/>
                </a:solidFill>
                <a:latin typeface="Times New Roman" panose="02020603050405020304" pitchFamily="18" charset="0"/>
                <a:cs typeface="Times New Roman" panose="02020603050405020304" pitchFamily="18" charset="0"/>
              </a:rPr>
              <a:t> ta </a:t>
            </a:r>
            <a:r>
              <a:rPr lang="en-US" dirty="0" err="1" smtClean="0">
                <a:solidFill>
                  <a:srgbClr val="0070C0"/>
                </a:solidFill>
                <a:latin typeface="Times New Roman" panose="02020603050405020304" pitchFamily="18" charset="0"/>
                <a:cs typeface="Times New Roman" panose="02020603050405020304" pitchFamily="18" charset="0"/>
              </a:rPr>
              <a:t>đã</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học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về</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một</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số</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máy</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cơ</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đơn</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giản,em</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hãy</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cho</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biết</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công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dụng</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của</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các</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loại</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máy</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cơ</a:t>
            </a:r>
            <a:r>
              <a:rPr lang="en-US" dirty="0" smtClean="0">
                <a:solidFill>
                  <a:srgbClr val="0070C0"/>
                </a:solidFill>
                <a:latin typeface="Times New Roman" panose="02020603050405020304" pitchFamily="18" charset="0"/>
                <a:cs typeface="Times New Roman" panose="02020603050405020304" pitchFamily="18" charset="0"/>
              </a:rPr>
              <a:t> </a:t>
            </a:r>
            <a:r>
              <a:rPr lang="en-US" dirty="0" err="1" smtClean="0">
                <a:solidFill>
                  <a:srgbClr val="0070C0"/>
                </a:solidFill>
                <a:latin typeface="Times New Roman" panose="02020603050405020304" pitchFamily="18" charset="0"/>
                <a:cs typeface="Times New Roman" panose="02020603050405020304" pitchFamily="18" charset="0"/>
              </a:rPr>
              <a:t>này</a:t>
            </a:r>
            <a:r>
              <a:rPr lang="en-US" dirty="0" smtClean="0">
                <a:solidFill>
                  <a:srgbClr val="0070C0"/>
                </a:solidFill>
                <a:latin typeface="Times New Roman" panose="02020603050405020304" pitchFamily="18" charset="0"/>
                <a:cs typeface="Times New Roman" panose="02020603050405020304" pitchFamily="18" charset="0"/>
              </a:rPr>
              <a:t>?</a:t>
            </a:r>
            <a:endParaRPr lang="en-US" dirty="0">
              <a:solidFill>
                <a:srgbClr val="0070C0"/>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2114" y="2360023"/>
            <a:ext cx="7498080" cy="3997234"/>
          </a:xfrm>
        </p:spPr>
      </p:pic>
    </p:spTree>
    <p:extLst>
      <p:ext uri="{BB962C8B-B14F-4D97-AF65-F5344CB8AC3E}">
        <p14:creationId xmlns:p14="http://schemas.microsoft.com/office/powerpoint/2010/main" val="2459173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606003" cy="1645920"/>
          </a:xfrm>
        </p:spPr>
        <p:txBody>
          <a:bodyPr>
            <a:normAutofit fontScale="90000"/>
          </a:bodyPr>
          <a:lstStyle/>
          <a:p>
            <a:r>
              <a:rPr lang="en-US" sz="4400" b="1" dirty="0" smtClean="0"/>
              <a:t> </a:t>
            </a:r>
            <a:r>
              <a:rPr lang="en-US" sz="4400" b="1" dirty="0" smtClean="0">
                <a:solidFill>
                  <a:schemeClr val="accent2"/>
                </a:solidFill>
                <a:latin typeface="Times New Roman" panose="02020603050405020304" pitchFamily="18" charset="0"/>
                <a:cs typeface="Times New Roman" panose="02020603050405020304" pitchFamily="18" charset="0"/>
              </a:rPr>
              <a:t>CHỦ ĐỀ14: ĐỊNH LUẬT VỀ CÔNG</a:t>
            </a:r>
            <a:r>
              <a:rPr lang="en-US" sz="4400" b="1" dirty="0" smtClean="0">
                <a:latin typeface="Times New Roman" panose="02020603050405020304" pitchFamily="18" charset="0"/>
                <a:cs typeface="Times New Roman" panose="02020603050405020304" pitchFamily="18" charset="0"/>
              </a:rPr>
              <a:t/>
            </a:r>
            <a:br>
              <a:rPr lang="en-US" sz="4400" b="1" dirty="0" smtClean="0">
                <a:latin typeface="Times New Roman" panose="02020603050405020304" pitchFamily="18" charset="0"/>
                <a:cs typeface="Times New Roman" panose="02020603050405020304" pitchFamily="18" charset="0"/>
              </a:rPr>
            </a:br>
            <a:r>
              <a:rPr lang="en-US" sz="3200" b="1" u="sng" dirty="0" smtClean="0">
                <a:latin typeface="Times New Roman" panose="02020603050405020304" pitchFamily="18" charset="0"/>
                <a:cs typeface="Times New Roman" panose="02020603050405020304" pitchFamily="18" charset="0"/>
              </a:rPr>
              <a:t>I. THÍ NGHIỆM:</a:t>
            </a:r>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solidFill>
                  <a:srgbClr val="C00000"/>
                </a:solidFill>
                <a:latin typeface="Times New Roman" panose="02020603050405020304" pitchFamily="18" charset="0"/>
                <a:cs typeface="Times New Roman" panose="02020603050405020304" pitchFamily="18" charset="0"/>
              </a:rPr>
              <a:t>- TN1: </a:t>
            </a:r>
            <a:r>
              <a:rPr lang="en-US" sz="3200" dirty="0" err="1" smtClean="0">
                <a:solidFill>
                  <a:srgbClr val="C00000"/>
                </a:solidFill>
                <a:latin typeface="Times New Roman" panose="02020603050405020304" pitchFamily="18" charset="0"/>
                <a:cs typeface="Times New Roman" panose="02020603050405020304" pitchFamily="18" charset="0"/>
              </a:rPr>
              <a:t>Dùng</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mặt</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phẳng</a:t>
            </a:r>
            <a:r>
              <a:rPr lang="en-US" sz="3200" dirty="0" smtClean="0">
                <a:solidFill>
                  <a:srgbClr val="C00000"/>
                </a:solidFill>
                <a:latin typeface="Times New Roman" panose="02020603050405020304" pitchFamily="18" charset="0"/>
                <a:cs typeface="Times New Roman" panose="02020603050405020304" pitchFamily="18" charset="0"/>
              </a:rPr>
              <a:t> </a:t>
            </a:r>
            <a:r>
              <a:rPr lang="en-US" sz="3200" dirty="0" err="1" smtClean="0">
                <a:solidFill>
                  <a:srgbClr val="C00000"/>
                </a:solidFill>
                <a:latin typeface="Times New Roman" panose="02020603050405020304" pitchFamily="18" charset="0"/>
                <a:cs typeface="Times New Roman" panose="02020603050405020304" pitchFamily="18" charset="0"/>
              </a:rPr>
              <a:t>nghiêng</a:t>
            </a:r>
            <a:r>
              <a:rPr lang="en-US" sz="3200" dirty="0" smtClean="0">
                <a:solidFill>
                  <a:srgbClr val="C00000"/>
                </a:solidFill>
                <a:latin typeface="Times New Roman" panose="02020603050405020304" pitchFamily="18" charset="0"/>
                <a:cs typeface="Times New Roman" panose="02020603050405020304" pitchFamily="18" charset="0"/>
              </a:rPr>
              <a:t/>
            </a:r>
            <a:br>
              <a:rPr lang="en-US" sz="3200" dirty="0" smtClean="0">
                <a:solidFill>
                  <a:srgbClr val="C00000"/>
                </a:solidFill>
                <a:latin typeface="Times New Roman" panose="02020603050405020304" pitchFamily="18" charset="0"/>
                <a:cs typeface="Times New Roman" panose="02020603050405020304" pitchFamily="18" charset="0"/>
              </a:rPr>
            </a:br>
            <a:endParaRPr lang="en-US" sz="3200" dirty="0">
              <a:solidFill>
                <a:srgbClr val="C00000"/>
              </a:solidFill>
              <a:latin typeface="Times New Roman" panose="02020603050405020304" pitchFamily="18" charset="0"/>
              <a:cs typeface="Times New Roman" panose="02020603050405020304" pitchFamily="18" charset="0"/>
            </a:endParaRPr>
          </a:p>
        </p:txBody>
      </p:sp>
      <p:pic>
        <p:nvPicPr>
          <p:cNvPr id="4" name="UU_Zl9AUQ6U"/>
          <p:cNvPicPr>
            <a:picLocks noGrp="1" noRot="1" noChangeAspect="1"/>
          </p:cNvPicPr>
          <p:nvPr>
            <p:ph idx="1"/>
            <a:videoFile r:link="rId1"/>
          </p:nvPr>
        </p:nvPicPr>
        <p:blipFill>
          <a:blip r:embed="rId3"/>
          <a:stretch>
            <a:fillRect/>
          </a:stretch>
        </p:blipFill>
        <p:spPr>
          <a:xfrm>
            <a:off x="775063" y="2473234"/>
            <a:ext cx="8064137" cy="4153989"/>
          </a:xfrm>
          <a:prstGeom prst="rect">
            <a:avLst/>
          </a:prstGeom>
        </p:spPr>
      </p:pic>
    </p:spTree>
    <p:extLst>
      <p:ext uri="{BB962C8B-B14F-4D97-AF65-F5344CB8AC3E}">
        <p14:creationId xmlns:p14="http://schemas.microsoft.com/office/powerpoint/2010/main" val="1948057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9269"/>
          </a:xfrm>
        </p:spPr>
        <p:txBody>
          <a:bodyPr>
            <a:normAutofit/>
          </a:bodyPr>
          <a:lstStyle/>
          <a:p>
            <a:r>
              <a:rPr lang="en-US" sz="3200" dirty="0" smtClean="0">
                <a:latin typeface="Times New Roman" panose="02020603050405020304" pitchFamily="18" charset="0"/>
                <a:cs typeface="Times New Roman" panose="02020603050405020304" pitchFamily="18" charset="0"/>
              </a:rPr>
              <a:t>BẢNG KẾT QUẢ THÍ NGHIỆM 1</a:t>
            </a:r>
            <a:endParaRPr lang="en-US"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8" name="Content Placeholder 7"/>
              <p:cNvGraphicFramePr>
                <a:graphicFrameLocks noGrp="1"/>
              </p:cNvGraphicFramePr>
              <p:nvPr>
                <p:ph idx="1"/>
                <p:extLst>
                  <p:ext uri="{D42A27DB-BD31-4B8C-83A1-F6EECF244321}">
                    <p14:modId xmlns:p14="http://schemas.microsoft.com/office/powerpoint/2010/main" val="1061921409"/>
                  </p:ext>
                </p:extLst>
              </p:nvPr>
            </p:nvGraphicFramePr>
            <p:xfrm>
              <a:off x="269966" y="1445626"/>
              <a:ext cx="9718764" cy="5329444"/>
            </p:xfrm>
            <a:graphic>
              <a:graphicData uri="http://schemas.openxmlformats.org/drawingml/2006/table">
                <a:tbl>
                  <a:tblPr firstRow="1" bandRow="1">
                    <a:tableStyleId>{5C22544A-7EE6-4342-B048-85BDC9FD1C3A}</a:tableStyleId>
                  </a:tblPr>
                  <a:tblGrid>
                    <a:gridCol w="3509554">
                      <a:extLst>
                        <a:ext uri="{9D8B030D-6E8A-4147-A177-3AD203B41FA5}">
                          <a16:colId xmlns:a16="http://schemas.microsoft.com/office/drawing/2014/main" val="2121183065"/>
                        </a:ext>
                      </a:extLst>
                    </a:gridCol>
                    <a:gridCol w="2969622">
                      <a:extLst>
                        <a:ext uri="{9D8B030D-6E8A-4147-A177-3AD203B41FA5}">
                          <a16:colId xmlns:a16="http://schemas.microsoft.com/office/drawing/2014/main" val="2037911266"/>
                        </a:ext>
                      </a:extLst>
                    </a:gridCol>
                    <a:gridCol w="3239588">
                      <a:extLst>
                        <a:ext uri="{9D8B030D-6E8A-4147-A177-3AD203B41FA5}">
                          <a16:colId xmlns:a16="http://schemas.microsoft.com/office/drawing/2014/main" val="144790018"/>
                        </a:ext>
                      </a:extLst>
                    </a:gridCol>
                  </a:tblGrid>
                  <a:tr h="951111">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mặt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phẳng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nghiêng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85487">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951111">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951111">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629863">
                    <a:tc>
                      <a:txBody>
                        <a:bodyPr/>
                        <a:lstStyle/>
                        <a:p>
                          <a:pPr marL="285750" indent="-285750">
                            <a:buFont typeface="Wingdings" panose="05000000000000000000" pitchFamily="2" charset="2"/>
                            <a:buChar char="§"/>
                          </a:pP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Nhận</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xét</a:t>
                          </a:r>
                          <a:r>
                            <a:rPr lang="en-US" sz="2600" baseline="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600" i="1" dirty="0" smtClean="0">
                                        <a:latin typeface="Cambria Math" panose="02040503050406030204" pitchFamily="18" charset="0"/>
                                      </a:rPr>
                                    </m:ctrlPr>
                                  </m:fPr>
                                  <m:num>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1</m:t>
                                        </m:r>
                                      </m:sub>
                                    </m:sSub>
                                  </m:num>
                                  <m:den>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2</m:t>
                                        </m:r>
                                      </m:sub>
                                    </m:sSub>
                                  </m:den>
                                </m:f>
                                <m:r>
                                  <a:rPr lang="en-US" sz="2600" b="0" i="1" dirty="0" smtClean="0">
                                    <a:latin typeface="Cambria Math" panose="02040503050406030204" pitchFamily="18" charset="0"/>
                                  </a:rPr>
                                  <m:t>=</m:t>
                                </m:r>
                                <m:r>
                                  <a:rPr lang="vi-VN" sz="2600" b="0" i="1" dirty="0" smtClean="0">
                                    <a:latin typeface="Cambria Math" panose="02040503050406030204" pitchFamily="18" charset="0"/>
                                  </a:rPr>
                                  <m:t>…</m:t>
                                </m:r>
                              </m:oMath>
                            </m:oMathPara>
                          </a14:m>
                          <a:endParaRPr lang="en-US" sz="2600" b="0" dirty="0" smtClean="0">
                            <a:solidFill>
                              <a:srgbClr val="FF0000"/>
                            </a:solidFill>
                            <a:latin typeface="Times New Roman" panose="02020603050405020304" pitchFamily="18" charset="0"/>
                          </a:endParaRPr>
                        </a:p>
                        <a:p>
                          <a:endParaRPr lang="en-US" sz="2600" dirty="0" smtClean="0">
                            <a:latin typeface="Times New Roman" panose="02020603050405020304" pitchFamily="18" charset="0"/>
                            <a:cs typeface="Times New Roman" panose="02020603050405020304" pitchFamily="18" charset="0"/>
                          </a:endParaRPr>
                        </a:p>
                      </a:txBody>
                      <a:tcPr/>
                    </a:tc>
                    <a:tc>
                      <a:txBody>
                        <a:bodyPr/>
                        <a:lstStyle/>
                        <a:p>
                          <a:endParaRPr lang="en-US" sz="2800"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lang="en-US" sz="2800" i="1" dirty="0" smtClean="0">
                                        <a:latin typeface="Cambria Math" panose="02040503050406030204" pitchFamily="18" charset="0"/>
                                      </a:rPr>
                                    </m:ctrlPr>
                                  </m:fPr>
                                  <m:num>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2</m:t>
                                        </m:r>
                                      </m:sub>
                                    </m:sSub>
                                  </m:num>
                                  <m:den>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1</m:t>
                                        </m:r>
                                      </m:sub>
                                    </m:sSub>
                                  </m:den>
                                </m:f>
                                <m:r>
                                  <a:rPr lang="en-US" sz="2800" b="0" i="1" dirty="0" smtClean="0">
                                    <a:latin typeface="Cambria Math" panose="02040503050406030204" pitchFamily="18" charset="0"/>
                                  </a:rPr>
                                  <m:t>=</m:t>
                                </m:r>
                                <m:r>
                                  <a:rPr lang="vi-VN" sz="2800" b="0" i="1" dirty="0" smtClean="0">
                                    <a:latin typeface="Cambria Math" panose="02040503050406030204" pitchFamily="18" charset="0"/>
                                  </a:rPr>
                                  <m:t>…</m:t>
                                </m:r>
                              </m:oMath>
                            </m:oMathPara>
                          </a14:m>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3077919"/>
                      </a:ext>
                    </a:extLst>
                  </a:tr>
                </a:tbl>
              </a:graphicData>
            </a:graphic>
          </p:graphicFrame>
        </mc:Choice>
        <mc:Fallback xmlns="">
          <p:graphicFrame>
            <p:nvGraphicFramePr>
              <p:cNvPr id="8" name="Content Placeholder 7"/>
              <p:cNvGraphicFramePr>
                <a:graphicFrameLocks noGrp="1"/>
              </p:cNvGraphicFramePr>
              <p:nvPr>
                <p:ph idx="1"/>
                <p:extLst>
                  <p:ext uri="{D42A27DB-BD31-4B8C-83A1-F6EECF244321}">
                    <p14:modId xmlns:p14="http://schemas.microsoft.com/office/powerpoint/2010/main" val="1061921409"/>
                  </p:ext>
                </p:extLst>
              </p:nvPr>
            </p:nvGraphicFramePr>
            <p:xfrm>
              <a:off x="269966" y="1445626"/>
              <a:ext cx="9718764" cy="5329444"/>
            </p:xfrm>
            <a:graphic>
              <a:graphicData uri="http://schemas.openxmlformats.org/drawingml/2006/table">
                <a:tbl>
                  <a:tblPr firstRow="1" bandRow="1">
                    <a:tableStyleId>{5C22544A-7EE6-4342-B048-85BDC9FD1C3A}</a:tableStyleId>
                  </a:tblPr>
                  <a:tblGrid>
                    <a:gridCol w="3509554">
                      <a:extLst>
                        <a:ext uri="{9D8B030D-6E8A-4147-A177-3AD203B41FA5}">
                          <a16:colId xmlns:a16="http://schemas.microsoft.com/office/drawing/2014/main" val="2121183065"/>
                        </a:ext>
                      </a:extLst>
                    </a:gridCol>
                    <a:gridCol w="2969622">
                      <a:extLst>
                        <a:ext uri="{9D8B030D-6E8A-4147-A177-3AD203B41FA5}">
                          <a16:colId xmlns:a16="http://schemas.microsoft.com/office/drawing/2014/main" val="2037911266"/>
                        </a:ext>
                      </a:extLst>
                    </a:gridCol>
                    <a:gridCol w="3239588">
                      <a:extLst>
                        <a:ext uri="{9D8B030D-6E8A-4147-A177-3AD203B41FA5}">
                          <a16:colId xmlns:a16="http://schemas.microsoft.com/office/drawing/2014/main" val="144790018"/>
                        </a:ext>
                      </a:extLst>
                    </a:gridCol>
                  </a:tblGrid>
                  <a:tr h="951111">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mặt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phẳng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nghiêng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85487">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951111">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951111">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690624">
                    <a:tc>
                      <a:txBody>
                        <a:bodyPr/>
                        <a:lstStyle/>
                        <a:p>
                          <a:endParaRPr lang="en-US"/>
                        </a:p>
                      </a:txBody>
                      <a:tcPr>
                        <a:blipFill>
                          <a:blip r:embed="rId2"/>
                          <a:stretch>
                            <a:fillRect l="-174" t="-218345" r="-177604" b="-719"/>
                          </a:stretch>
                        </a:blipFill>
                      </a:tcPr>
                    </a:tc>
                    <a:tc>
                      <a:txBody>
                        <a:bodyPr/>
                        <a:lstStyle/>
                        <a:p>
                          <a:endParaRPr lang="en-US"/>
                        </a:p>
                      </a:txBody>
                      <a:tcPr>
                        <a:blipFill>
                          <a:blip r:embed="rId2"/>
                          <a:stretch>
                            <a:fillRect l="-118480" t="-218345" r="-110062" b="-719"/>
                          </a:stretch>
                        </a:blipFill>
                      </a:tcPr>
                    </a:tc>
                    <a:tc>
                      <a:txBody>
                        <a:bodyPr/>
                        <a:lstStyle/>
                        <a:p>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3077919"/>
                      </a:ext>
                    </a:extLst>
                  </a:tr>
                </a:tbl>
              </a:graphicData>
            </a:graphic>
          </p:graphicFrame>
        </mc:Fallback>
      </mc:AlternateContent>
    </p:spTree>
    <p:extLst>
      <p:ext uri="{BB962C8B-B14F-4D97-AF65-F5344CB8AC3E}">
        <p14:creationId xmlns:p14="http://schemas.microsoft.com/office/powerpoint/2010/main" val="3524775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50"/>
                                  </p:stCondLst>
                                  <p:childTnLst>
                                    <p:set>
                                      <p:cBhvr>
                                        <p:cTn id="6" dur="1" fill="hold">
                                          <p:stCondLst>
                                            <p:cond delay="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9269"/>
          </a:xfrm>
        </p:spPr>
        <p:txBody>
          <a:bodyPr>
            <a:normAutofit/>
          </a:bodyPr>
          <a:lstStyle/>
          <a:p>
            <a:r>
              <a:rPr lang="en-US" sz="3200" dirty="0" smtClean="0">
                <a:latin typeface="Times New Roman" panose="02020603050405020304" pitchFamily="18" charset="0"/>
                <a:cs typeface="Times New Roman" panose="02020603050405020304" pitchFamily="18" charset="0"/>
              </a:rPr>
              <a:t>BẢNG KẾT QUẢ THÍ NGHIỆM 1</a:t>
            </a:r>
            <a:endParaRPr lang="en-US"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8" name="Content Placeholder 7"/>
              <p:cNvGraphicFramePr>
                <a:graphicFrameLocks noGrp="1"/>
              </p:cNvGraphicFramePr>
              <p:nvPr>
                <p:ph idx="1"/>
                <p:extLst>
                  <p:ext uri="{D42A27DB-BD31-4B8C-83A1-F6EECF244321}">
                    <p14:modId xmlns:p14="http://schemas.microsoft.com/office/powerpoint/2010/main" val="779320004"/>
                  </p:ext>
                </p:extLst>
              </p:nvPr>
            </p:nvGraphicFramePr>
            <p:xfrm>
              <a:off x="269966" y="1445626"/>
              <a:ext cx="9718764" cy="5329444"/>
            </p:xfrm>
            <a:graphic>
              <a:graphicData uri="http://schemas.openxmlformats.org/drawingml/2006/table">
                <a:tbl>
                  <a:tblPr firstRow="1" bandRow="1">
                    <a:tableStyleId>{5C22544A-7EE6-4342-B048-85BDC9FD1C3A}</a:tableStyleId>
                  </a:tblPr>
                  <a:tblGrid>
                    <a:gridCol w="3509554">
                      <a:extLst>
                        <a:ext uri="{9D8B030D-6E8A-4147-A177-3AD203B41FA5}">
                          <a16:colId xmlns:a16="http://schemas.microsoft.com/office/drawing/2014/main" val="2121183065"/>
                        </a:ext>
                      </a:extLst>
                    </a:gridCol>
                    <a:gridCol w="2969622">
                      <a:extLst>
                        <a:ext uri="{9D8B030D-6E8A-4147-A177-3AD203B41FA5}">
                          <a16:colId xmlns:a16="http://schemas.microsoft.com/office/drawing/2014/main" val="2037911266"/>
                        </a:ext>
                      </a:extLst>
                    </a:gridCol>
                    <a:gridCol w="3239588">
                      <a:extLst>
                        <a:ext uri="{9D8B030D-6E8A-4147-A177-3AD203B41FA5}">
                          <a16:colId xmlns:a16="http://schemas.microsoft.com/office/drawing/2014/main" val="144790018"/>
                        </a:ext>
                      </a:extLst>
                    </a:gridCol>
                  </a:tblGrid>
                  <a:tr h="951111">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mặt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phẳng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nghiêng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85487">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2</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0,8</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951111">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0,2</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0,5</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951111">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0,4</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0,4</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629863">
                    <a:tc>
                      <a:txBody>
                        <a:bodyPr/>
                        <a:lstStyle/>
                        <a:p>
                          <a:pPr marL="285750" indent="-285750">
                            <a:buFont typeface="Wingdings" panose="05000000000000000000" pitchFamily="2" charset="2"/>
                            <a:buChar char="§"/>
                          </a:pP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Nhận</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xét</a:t>
                          </a:r>
                          <a:r>
                            <a:rPr lang="en-US" sz="2600" baseline="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600" i="1" dirty="0" smtClean="0">
                                        <a:latin typeface="Cambria Math" panose="02040503050406030204" pitchFamily="18" charset="0"/>
                                      </a:rPr>
                                    </m:ctrlPr>
                                  </m:fPr>
                                  <m:num>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1</m:t>
                                        </m:r>
                                      </m:sub>
                                    </m:sSub>
                                  </m:num>
                                  <m:den>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2</m:t>
                                        </m:r>
                                      </m:sub>
                                    </m:sSub>
                                  </m:den>
                                </m:f>
                                <m:r>
                                  <a:rPr lang="en-US" sz="2600" b="0" i="1" dirty="0" smtClean="0">
                                    <a:latin typeface="Cambria Math" panose="02040503050406030204" pitchFamily="18" charset="0"/>
                                  </a:rPr>
                                  <m:t>=</m:t>
                                </m:r>
                                <m:r>
                                  <a:rPr lang="en-US" sz="2600" b="0" i="1" dirty="0" smtClean="0">
                                    <a:solidFill>
                                      <a:srgbClr val="FF0000"/>
                                    </a:solidFill>
                                    <a:latin typeface="Cambria Math" panose="02040503050406030204" pitchFamily="18" charset="0"/>
                                  </a:rPr>
                                  <m:t>2,5</m:t>
                                </m:r>
                              </m:oMath>
                            </m:oMathPara>
                          </a14:m>
                          <a:endParaRPr lang="en-US" sz="2600" b="0" dirty="0" smtClean="0">
                            <a:solidFill>
                              <a:srgbClr val="FF0000"/>
                            </a:solidFill>
                            <a:latin typeface="Times New Roman" panose="02020603050405020304" pitchFamily="18" charset="0"/>
                          </a:endParaRPr>
                        </a:p>
                        <a:p>
                          <a:endParaRPr lang="en-US" sz="2600" dirty="0" smtClean="0">
                            <a:latin typeface="Times New Roman" panose="02020603050405020304" pitchFamily="18" charset="0"/>
                            <a:cs typeface="Times New Roman" panose="02020603050405020304" pitchFamily="18" charset="0"/>
                          </a:endParaRPr>
                        </a:p>
                      </a:txBody>
                      <a:tcPr/>
                    </a:tc>
                    <a:tc>
                      <a:txBody>
                        <a:bodyPr/>
                        <a:lstStyle/>
                        <a:p>
                          <a:endParaRPr lang="en-US" sz="2800"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lang="en-US" sz="2800" i="1" dirty="0" smtClean="0">
                                        <a:latin typeface="Cambria Math" panose="02040503050406030204" pitchFamily="18" charset="0"/>
                                      </a:rPr>
                                    </m:ctrlPr>
                                  </m:fPr>
                                  <m:num>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2</m:t>
                                        </m:r>
                                      </m:sub>
                                    </m:sSub>
                                  </m:num>
                                  <m:den>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1</m:t>
                                        </m:r>
                                      </m:sub>
                                    </m:sSub>
                                  </m:den>
                                </m:f>
                                <m:r>
                                  <a:rPr lang="en-US" sz="2800" b="0" i="1" dirty="0" smtClean="0">
                                    <a:latin typeface="Cambria Math" panose="02040503050406030204" pitchFamily="18" charset="0"/>
                                  </a:rPr>
                                  <m:t>=</m:t>
                                </m:r>
                                <m:r>
                                  <a:rPr lang="en-US" sz="2800" b="0" i="1" dirty="0" smtClean="0">
                                    <a:solidFill>
                                      <a:srgbClr val="FF0000"/>
                                    </a:solidFill>
                                    <a:latin typeface="Cambria Math" panose="02040503050406030204" pitchFamily="18" charset="0"/>
                                  </a:rPr>
                                  <m:t>2,5</m:t>
                                </m:r>
                              </m:oMath>
                            </m:oMathPara>
                          </a14:m>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r>
                            <a:rPr lang="vi-VN" sz="2800" dirty="0" smtClean="0">
                              <a:solidFill>
                                <a:schemeClr val="tx1"/>
                              </a:solidFill>
                            </a:rPr>
                            <a:t>Ta thấy:</a:t>
                          </a:r>
                          <a:r>
                            <a:rPr lang="vi-VN" sz="2800" baseline="0" dirty="0" smtClean="0">
                              <a:solidFill>
                                <a:schemeClr val="tx1"/>
                              </a:solidFill>
                            </a:rPr>
                            <a:t> </a:t>
                          </a:r>
                          <a14:m>
                            <m:oMath xmlns:m="http://schemas.openxmlformats.org/officeDocument/2006/math">
                              <m:sSub>
                                <m:sSubPr>
                                  <m:ctrlPr>
                                    <a:rPr lang="en-US" sz="2800" i="1" dirty="0" smtClean="0">
                                      <a:solidFill>
                                        <a:schemeClr val="tx1"/>
                                      </a:solidFill>
                                      <a:latin typeface="Cambria Math" panose="02040503050406030204" pitchFamily="18" charset="0"/>
                                    </a:rPr>
                                  </m:ctrlPr>
                                </m:sSubPr>
                                <m:e>
                                  <m:r>
                                    <a:rPr lang="en-US" sz="2800" i="1" dirty="0" smtClean="0">
                                      <a:solidFill>
                                        <a:schemeClr val="tx1"/>
                                      </a:solidFill>
                                      <a:latin typeface="Cambria Math" panose="02040503050406030204" pitchFamily="18" charset="0"/>
                                    </a:rPr>
                                    <m:t>𝐴</m:t>
                                  </m:r>
                                </m:e>
                                <m:sub>
                                  <m:r>
                                    <a:rPr lang="en-US" sz="2800" i="0" dirty="0" smtClean="0">
                                      <a:solidFill>
                                        <a:schemeClr val="tx1"/>
                                      </a:solidFill>
                                      <a:latin typeface="Cambria Math" panose="02040503050406030204" pitchFamily="18" charset="0"/>
                                    </a:rPr>
                                    <m:t>1</m:t>
                                  </m:r>
                                </m:sub>
                              </m:sSub>
                              <m:r>
                                <a:rPr lang="en-US" sz="2800" i="0" dirty="0" smtClean="0">
                                  <a:solidFill>
                                    <a:schemeClr val="tx1"/>
                                  </a:solidFill>
                                  <a:latin typeface="Cambria Math" panose="02040503050406030204" pitchFamily="18" charset="0"/>
                                </a:rPr>
                                <m:t>=</m:t>
                              </m:r>
                              <m:sSub>
                                <m:sSubPr>
                                  <m:ctrlPr>
                                    <a:rPr lang="en-US" sz="2800" i="1" dirty="0" smtClean="0">
                                      <a:solidFill>
                                        <a:schemeClr val="tx1"/>
                                      </a:solidFill>
                                      <a:latin typeface="Cambria Math" panose="02040503050406030204" pitchFamily="18" charset="0"/>
                                    </a:rPr>
                                  </m:ctrlPr>
                                </m:sSubPr>
                                <m:e>
                                  <m:r>
                                    <a:rPr lang="en-US" sz="2800" i="1" dirty="0" smtClean="0">
                                      <a:solidFill>
                                        <a:schemeClr val="tx1"/>
                                      </a:solidFill>
                                      <a:latin typeface="Cambria Math" panose="02040503050406030204" pitchFamily="18" charset="0"/>
                                    </a:rPr>
                                    <m:t>𝐴</m:t>
                                  </m:r>
                                </m:e>
                                <m:sub>
                                  <m:r>
                                    <a:rPr lang="en-US" sz="2800" i="0" dirty="0" smtClean="0">
                                      <a:solidFill>
                                        <a:schemeClr val="tx1"/>
                                      </a:solidFill>
                                      <a:latin typeface="Cambria Math" panose="02040503050406030204" pitchFamily="18" charset="0"/>
                                    </a:rPr>
                                    <m:t>2</m:t>
                                  </m:r>
                                </m:sub>
                              </m:sSub>
                            </m:oMath>
                          </a14:m>
                          <a:endParaRPr lang="vi-VN" sz="28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800" i="1" dirty="0" smtClean="0">
                                        <a:solidFill>
                                          <a:schemeClr val="tx1"/>
                                        </a:solidFill>
                                        <a:latin typeface="Cambria Math" panose="02040503050406030204" pitchFamily="18" charset="0"/>
                                      </a:rPr>
                                    </m:ctrlPr>
                                  </m:fPr>
                                  <m:num>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𝐹</m:t>
                                        </m:r>
                                      </m:e>
                                      <m:sub>
                                        <m:r>
                                          <a:rPr lang="en-US" sz="2800" dirty="0">
                                            <a:solidFill>
                                              <a:schemeClr val="tx1"/>
                                            </a:solidFill>
                                            <a:latin typeface="Cambria Math" panose="02040503050406030204" pitchFamily="18" charset="0"/>
                                          </a:rPr>
                                          <m:t>1</m:t>
                                        </m:r>
                                      </m:sub>
                                    </m:sSub>
                                  </m:num>
                                  <m:den>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𝐹</m:t>
                                        </m:r>
                                      </m:e>
                                      <m:sub>
                                        <m:r>
                                          <a:rPr lang="en-US" sz="2800" dirty="0">
                                            <a:solidFill>
                                              <a:schemeClr val="tx1"/>
                                            </a:solidFill>
                                            <a:latin typeface="Cambria Math" panose="02040503050406030204" pitchFamily="18" charset="0"/>
                                          </a:rPr>
                                          <m:t>2</m:t>
                                        </m:r>
                                      </m:sub>
                                    </m:sSub>
                                  </m:den>
                                </m:f>
                                <m:r>
                                  <a:rPr lang="en-US" sz="2800" dirty="0">
                                    <a:solidFill>
                                      <a:schemeClr val="tx1"/>
                                    </a:solidFill>
                                    <a:latin typeface="Cambria Math" panose="02040503050406030204" pitchFamily="18" charset="0"/>
                                  </a:rPr>
                                  <m:t>=</m:t>
                                </m:r>
                                <m:f>
                                  <m:fPr>
                                    <m:ctrlPr>
                                      <a:rPr lang="en-US" sz="2800" i="1" dirty="0">
                                        <a:solidFill>
                                          <a:schemeClr val="tx1"/>
                                        </a:solidFill>
                                        <a:latin typeface="Cambria Math" panose="02040503050406030204" pitchFamily="18" charset="0"/>
                                      </a:rPr>
                                    </m:ctrlPr>
                                  </m:fPr>
                                  <m:num>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𝑠</m:t>
                                        </m:r>
                                      </m:e>
                                      <m:sub>
                                        <m:r>
                                          <a:rPr lang="en-US" sz="2800" dirty="0">
                                            <a:solidFill>
                                              <a:schemeClr val="tx1"/>
                                            </a:solidFill>
                                            <a:latin typeface="Cambria Math" panose="02040503050406030204" pitchFamily="18" charset="0"/>
                                          </a:rPr>
                                          <m:t>2</m:t>
                                        </m:r>
                                      </m:sub>
                                    </m:sSub>
                                  </m:num>
                                  <m:den>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𝑠</m:t>
                                        </m:r>
                                      </m:e>
                                      <m:sub>
                                        <m:r>
                                          <a:rPr lang="en-US" sz="2800" dirty="0">
                                            <a:solidFill>
                                              <a:schemeClr val="tx1"/>
                                            </a:solidFill>
                                            <a:latin typeface="Cambria Math" panose="02040503050406030204" pitchFamily="18" charset="0"/>
                                          </a:rPr>
                                          <m:t>1</m:t>
                                        </m:r>
                                      </m:sub>
                                    </m:sSub>
                                  </m:den>
                                </m:f>
                              </m:oMath>
                            </m:oMathPara>
                          </a14:m>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3077919"/>
                      </a:ext>
                    </a:extLst>
                  </a:tr>
                </a:tbl>
              </a:graphicData>
            </a:graphic>
          </p:graphicFrame>
        </mc:Choice>
        <mc:Fallback xmlns="">
          <p:graphicFrame>
            <p:nvGraphicFramePr>
              <p:cNvPr id="8" name="Content Placeholder 7"/>
              <p:cNvGraphicFramePr>
                <a:graphicFrameLocks noGrp="1"/>
              </p:cNvGraphicFramePr>
              <p:nvPr>
                <p:ph idx="1"/>
                <p:extLst>
                  <p:ext uri="{D42A27DB-BD31-4B8C-83A1-F6EECF244321}">
                    <p14:modId xmlns:p14="http://schemas.microsoft.com/office/powerpoint/2010/main" val="779320004"/>
                  </p:ext>
                </p:extLst>
              </p:nvPr>
            </p:nvGraphicFramePr>
            <p:xfrm>
              <a:off x="269966" y="1445626"/>
              <a:ext cx="9718764" cy="5329444"/>
            </p:xfrm>
            <a:graphic>
              <a:graphicData uri="http://schemas.openxmlformats.org/drawingml/2006/table">
                <a:tbl>
                  <a:tblPr firstRow="1" bandRow="1">
                    <a:tableStyleId>{5C22544A-7EE6-4342-B048-85BDC9FD1C3A}</a:tableStyleId>
                  </a:tblPr>
                  <a:tblGrid>
                    <a:gridCol w="3509554">
                      <a:extLst>
                        <a:ext uri="{9D8B030D-6E8A-4147-A177-3AD203B41FA5}">
                          <a16:colId xmlns:a16="http://schemas.microsoft.com/office/drawing/2014/main" val="2121183065"/>
                        </a:ext>
                      </a:extLst>
                    </a:gridCol>
                    <a:gridCol w="2969622">
                      <a:extLst>
                        <a:ext uri="{9D8B030D-6E8A-4147-A177-3AD203B41FA5}">
                          <a16:colId xmlns:a16="http://schemas.microsoft.com/office/drawing/2014/main" val="2037911266"/>
                        </a:ext>
                      </a:extLst>
                    </a:gridCol>
                    <a:gridCol w="3239588">
                      <a:extLst>
                        <a:ext uri="{9D8B030D-6E8A-4147-A177-3AD203B41FA5}">
                          <a16:colId xmlns:a16="http://schemas.microsoft.com/office/drawing/2014/main" val="144790018"/>
                        </a:ext>
                      </a:extLst>
                    </a:gridCol>
                  </a:tblGrid>
                  <a:tr h="951111">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mặt</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phẳng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nghiêng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85487">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2</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0,8</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951111">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0,2</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0,5</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951111">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0,4</a:t>
                          </a:r>
                          <a:endParaRPr lang="en-US" sz="28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2800" dirty="0" smtClean="0">
                              <a:solidFill>
                                <a:srgbClr val="FF0000"/>
                              </a:solidFill>
                              <a:latin typeface="Times New Roman" panose="02020603050405020304" pitchFamily="18" charset="0"/>
                              <a:cs typeface="Times New Roman" panose="02020603050405020304" pitchFamily="18" charset="0"/>
                            </a:rPr>
                            <a:t>0,4</a:t>
                          </a:r>
                          <a:endParaRPr lang="en-US" sz="28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690624">
                    <a:tc>
                      <a:txBody>
                        <a:bodyPr/>
                        <a:lstStyle/>
                        <a:p>
                          <a:endParaRPr lang="en-US"/>
                        </a:p>
                      </a:txBody>
                      <a:tcPr>
                        <a:blipFill>
                          <a:blip r:embed="rId2"/>
                          <a:stretch>
                            <a:fillRect l="-174" t="-218345" r="-177604" b="-719"/>
                          </a:stretch>
                        </a:blipFill>
                      </a:tcPr>
                    </a:tc>
                    <a:tc>
                      <a:txBody>
                        <a:bodyPr/>
                        <a:lstStyle/>
                        <a:p>
                          <a:endParaRPr lang="en-US"/>
                        </a:p>
                      </a:txBody>
                      <a:tcPr>
                        <a:blipFill>
                          <a:blip r:embed="rId2"/>
                          <a:stretch>
                            <a:fillRect l="-118480" t="-218345" r="-110062" b="-719"/>
                          </a:stretch>
                        </a:blipFill>
                      </a:tcPr>
                    </a:tc>
                    <a:tc>
                      <a:txBody>
                        <a:bodyPr/>
                        <a:lstStyle/>
                        <a:p>
                          <a:endParaRPr lang="en-US"/>
                        </a:p>
                      </a:txBody>
                      <a:tcPr>
                        <a:blipFill>
                          <a:blip r:embed="rId2"/>
                          <a:stretch>
                            <a:fillRect l="-200000" t="-218345" r="-752" b="-719"/>
                          </a:stretch>
                        </a:blipFill>
                      </a:tcPr>
                    </a:tc>
                    <a:extLst>
                      <a:ext uri="{0D108BD9-81ED-4DB2-BD59-A6C34878D82A}">
                        <a16:rowId xmlns:a16="http://schemas.microsoft.com/office/drawing/2014/main" val="593077919"/>
                      </a:ext>
                    </a:extLst>
                  </a:tr>
                </a:tbl>
              </a:graphicData>
            </a:graphic>
          </p:graphicFrame>
        </mc:Fallback>
      </mc:AlternateContent>
    </p:spTree>
    <p:extLst>
      <p:ext uri="{BB962C8B-B14F-4D97-AF65-F5344CB8AC3E}">
        <p14:creationId xmlns:p14="http://schemas.microsoft.com/office/powerpoint/2010/main" val="3544154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50"/>
                                  </p:stCondLst>
                                  <p:childTnLst>
                                    <p:set>
                                      <p:cBhvr>
                                        <p:cTn id="6" dur="1" fill="hold">
                                          <p:stCondLst>
                                            <p:cond delay="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4" y="-107158"/>
            <a:ext cx="8596668" cy="679269"/>
          </a:xfrm>
        </p:spPr>
        <p:txBody>
          <a:bodyPr>
            <a:normAutofit/>
          </a:bodyPr>
          <a:lstStyle/>
          <a:p>
            <a:r>
              <a:rPr lang="en-US" sz="3200" dirty="0" smtClean="0">
                <a:solidFill>
                  <a:srgbClr val="C00000"/>
                </a:solidFill>
                <a:latin typeface="Times New Roman" panose="02020603050405020304" pitchFamily="18" charset="0"/>
                <a:cs typeface="Times New Roman" panose="02020603050405020304" pitchFamily="18" charset="0"/>
              </a:rPr>
              <a:t>- </a:t>
            </a:r>
            <a:r>
              <a:rPr lang="en-US" sz="2600" dirty="0" smtClean="0">
                <a:solidFill>
                  <a:srgbClr val="C00000"/>
                </a:solidFill>
                <a:latin typeface="Times New Roman" panose="02020603050405020304" pitchFamily="18" charset="0"/>
                <a:cs typeface="Times New Roman" panose="02020603050405020304" pitchFamily="18" charset="0"/>
              </a:rPr>
              <a:t>TN2: </a:t>
            </a:r>
            <a:r>
              <a:rPr lang="en-US" sz="2600" dirty="0" err="1" smtClean="0">
                <a:solidFill>
                  <a:srgbClr val="C00000"/>
                </a:solidFill>
                <a:latin typeface="Times New Roman" panose="02020603050405020304" pitchFamily="18" charset="0"/>
                <a:cs typeface="Times New Roman" panose="02020603050405020304" pitchFamily="18" charset="0"/>
              </a:rPr>
              <a:t>Dùng</a:t>
            </a:r>
            <a:r>
              <a:rPr lang="en-US" sz="2600" dirty="0" smtClean="0">
                <a:solidFill>
                  <a:srgbClr val="C00000"/>
                </a:solidFill>
                <a:latin typeface="Times New Roman" panose="02020603050405020304" pitchFamily="18" charset="0"/>
                <a:cs typeface="Times New Roman" panose="02020603050405020304" pitchFamily="18" charset="0"/>
              </a:rPr>
              <a:t> </a:t>
            </a:r>
            <a:r>
              <a:rPr lang="en-US" sz="2600" dirty="0" err="1" smtClean="0">
                <a:solidFill>
                  <a:srgbClr val="C00000"/>
                </a:solidFill>
                <a:latin typeface="Times New Roman" panose="02020603050405020304" pitchFamily="18" charset="0"/>
                <a:cs typeface="Times New Roman" panose="02020603050405020304" pitchFamily="18" charset="0"/>
              </a:rPr>
              <a:t>ròng</a:t>
            </a:r>
            <a:r>
              <a:rPr lang="en-US" sz="2600" dirty="0" smtClean="0">
                <a:solidFill>
                  <a:srgbClr val="C00000"/>
                </a:solidFill>
                <a:latin typeface="Times New Roman" panose="02020603050405020304" pitchFamily="18" charset="0"/>
                <a:cs typeface="Times New Roman" panose="02020603050405020304" pitchFamily="18" charset="0"/>
              </a:rPr>
              <a:t> </a:t>
            </a:r>
            <a:r>
              <a:rPr lang="en-US" sz="2600" dirty="0" err="1" smtClean="0">
                <a:solidFill>
                  <a:srgbClr val="C00000"/>
                </a:solidFill>
                <a:latin typeface="Times New Roman" panose="02020603050405020304" pitchFamily="18" charset="0"/>
                <a:cs typeface="Times New Roman" panose="02020603050405020304" pitchFamily="18" charset="0"/>
              </a:rPr>
              <a:t>rọc</a:t>
            </a:r>
            <a:r>
              <a:rPr lang="en-US" sz="2600" dirty="0" smtClean="0">
                <a:solidFill>
                  <a:srgbClr val="C00000"/>
                </a:solidFill>
                <a:latin typeface="Times New Roman" panose="02020603050405020304" pitchFamily="18" charset="0"/>
                <a:cs typeface="Times New Roman" panose="02020603050405020304" pitchFamily="18" charset="0"/>
              </a:rPr>
              <a:t> </a:t>
            </a:r>
            <a:r>
              <a:rPr lang="en-US" sz="2600" dirty="0" err="1" smtClean="0">
                <a:solidFill>
                  <a:srgbClr val="C00000"/>
                </a:solidFill>
                <a:latin typeface="Times New Roman" panose="02020603050405020304" pitchFamily="18" charset="0"/>
                <a:cs typeface="Times New Roman" panose="02020603050405020304" pitchFamily="18" charset="0"/>
              </a:rPr>
              <a:t>động</a:t>
            </a:r>
            <a:endParaRPr lang="en-US" sz="2600" dirty="0">
              <a:solidFill>
                <a:srgbClr val="C00000"/>
              </a:solidFill>
              <a:latin typeface="Times New Roman" panose="02020603050405020304" pitchFamily="18" charset="0"/>
              <a:cs typeface="Times New Roman" panose="02020603050405020304" pitchFamily="18" charset="0"/>
            </a:endParaRPr>
          </a:p>
        </p:txBody>
      </p:sp>
      <p:pic>
        <p:nvPicPr>
          <p:cNvPr id="6" name="ffoD1Rse8is"/>
          <p:cNvPicPr>
            <a:picLocks noGrp="1" noRot="1" noChangeAspect="1"/>
          </p:cNvPicPr>
          <p:nvPr>
            <p:ph idx="1"/>
            <a:videoFile r:link="rId1"/>
          </p:nvPr>
        </p:nvPicPr>
        <p:blipFill>
          <a:blip r:embed="rId3">
            <a:lum bright="-4000" contrast="2000"/>
          </a:blip>
          <a:stretch>
            <a:fillRect/>
          </a:stretch>
        </p:blipFill>
        <p:spPr>
          <a:xfrm>
            <a:off x="1156258" y="391136"/>
            <a:ext cx="9502217" cy="6343039"/>
          </a:xfrm>
          <a:prstGeom prst="rect">
            <a:avLst/>
          </a:prstGeom>
        </p:spPr>
      </p:pic>
    </p:spTree>
    <p:extLst>
      <p:ext uri="{BB962C8B-B14F-4D97-AF65-F5344CB8AC3E}">
        <p14:creationId xmlns:p14="http://schemas.microsoft.com/office/powerpoint/2010/main" val="190935442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remove" display="0">
                  <p:stCondLst>
                    <p:cond delay="indefinite"/>
                  </p:stCondLst>
                </p:cTn>
                <p:tgtEl>
                  <p:spTgt spid="6"/>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1520"/>
          </a:xfrm>
        </p:spPr>
        <p:txBody>
          <a:bodyPr>
            <a:normAutofit/>
          </a:bodyPr>
          <a:lstStyle/>
          <a:p>
            <a:r>
              <a:rPr lang="en-US" sz="3200" dirty="0" smtClean="0">
                <a:latin typeface="Times New Roman" panose="02020603050405020304" pitchFamily="18" charset="0"/>
                <a:cs typeface="Times New Roman" panose="02020603050405020304" pitchFamily="18" charset="0"/>
              </a:rPr>
              <a:t>BẢNG KẾT QUẢ THÍ NGHIỆM 2</a:t>
            </a:r>
            <a:endParaRPr lang="en-US"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8" name="Content Placeholder 7"/>
              <p:cNvGraphicFramePr>
                <a:graphicFrameLocks noGrp="1"/>
              </p:cNvGraphicFramePr>
              <p:nvPr>
                <p:ph idx="1"/>
                <p:extLst>
                  <p:ext uri="{D42A27DB-BD31-4B8C-83A1-F6EECF244321}">
                    <p14:modId xmlns:p14="http://schemas.microsoft.com/office/powerpoint/2010/main" val="1919655859"/>
                  </p:ext>
                </p:extLst>
              </p:nvPr>
            </p:nvGraphicFramePr>
            <p:xfrm>
              <a:off x="348343" y="1480458"/>
              <a:ext cx="9239793" cy="5233851"/>
            </p:xfrm>
            <a:graphic>
              <a:graphicData uri="http://schemas.openxmlformats.org/drawingml/2006/table">
                <a:tbl>
                  <a:tblPr firstRow="1" bandRow="1">
                    <a:tableStyleId>{5C22544A-7EE6-4342-B048-85BDC9FD1C3A}</a:tableStyleId>
                  </a:tblPr>
                  <a:tblGrid>
                    <a:gridCol w="3254051">
                      <a:extLst>
                        <a:ext uri="{9D8B030D-6E8A-4147-A177-3AD203B41FA5}">
                          <a16:colId xmlns:a16="http://schemas.microsoft.com/office/drawing/2014/main" val="2121183065"/>
                        </a:ext>
                      </a:extLst>
                    </a:gridCol>
                    <a:gridCol w="2905811">
                      <a:extLst>
                        <a:ext uri="{9D8B030D-6E8A-4147-A177-3AD203B41FA5}">
                          <a16:colId xmlns:a16="http://schemas.microsoft.com/office/drawing/2014/main" val="2037911266"/>
                        </a:ext>
                      </a:extLst>
                    </a:gridCol>
                    <a:gridCol w="3079931">
                      <a:extLst>
                        <a:ext uri="{9D8B030D-6E8A-4147-A177-3AD203B41FA5}">
                          <a16:colId xmlns:a16="http://schemas.microsoft.com/office/drawing/2014/main" val="144790018"/>
                        </a:ext>
                      </a:extLst>
                    </a:gridCol>
                  </a:tblGrid>
                  <a:tr h="1239122">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ròng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động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17904">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717904">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717904">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841017">
                    <a:tc>
                      <a:txBody>
                        <a:bodyPr/>
                        <a:lstStyle/>
                        <a:p>
                          <a:pPr marL="285750" indent="-285750">
                            <a:buFont typeface="Wingdings" panose="05000000000000000000" pitchFamily="2" charset="2"/>
                            <a:buChar char="§"/>
                          </a:pP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Nhận</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xét</a:t>
                          </a:r>
                          <a:r>
                            <a:rPr lang="en-US" sz="2600" baseline="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600" i="1" dirty="0" smtClean="0">
                                        <a:latin typeface="Cambria Math" panose="02040503050406030204" pitchFamily="18" charset="0"/>
                                      </a:rPr>
                                    </m:ctrlPr>
                                  </m:fPr>
                                  <m:num>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1</m:t>
                                        </m:r>
                                      </m:sub>
                                    </m:sSub>
                                  </m:num>
                                  <m:den>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2</m:t>
                                        </m:r>
                                      </m:sub>
                                    </m:sSub>
                                  </m:den>
                                </m:f>
                                <m:r>
                                  <a:rPr lang="en-US" sz="2600" b="0" i="1" dirty="0" smtClean="0">
                                    <a:latin typeface="Cambria Math" panose="02040503050406030204" pitchFamily="18" charset="0"/>
                                  </a:rPr>
                                  <m:t>=</m:t>
                                </m:r>
                                <m:r>
                                  <a:rPr lang="vi-VN" sz="2600" b="0" i="1" dirty="0" smtClean="0">
                                    <a:latin typeface="Cambria Math" panose="02040503050406030204" pitchFamily="18" charset="0"/>
                                  </a:rPr>
                                  <m:t>…</m:t>
                                </m:r>
                              </m:oMath>
                            </m:oMathPara>
                          </a14:m>
                          <a:endParaRPr lang="en-US" sz="2600" b="0" dirty="0" smtClean="0">
                            <a:solidFill>
                              <a:srgbClr val="FF0000"/>
                            </a:solidFill>
                            <a:latin typeface="Times New Roman" panose="02020603050405020304" pitchFamily="18" charset="0"/>
                          </a:endParaRPr>
                        </a:p>
                      </a:txBody>
                      <a:tcPr/>
                    </a:tc>
                    <a:tc>
                      <a:txBody>
                        <a:bodyPr/>
                        <a:lstStyle/>
                        <a:p>
                          <a:endParaRPr lang="en-US" sz="2800" dirty="0" smtClean="0">
                            <a:latin typeface="Cambria Math" panose="02040503050406030204" pitchFamily="18" charset="0"/>
                          </a:endParaRPr>
                        </a:p>
                        <a:p>
                          <a14:m>
                            <m:oMath xmlns:m="http://schemas.openxmlformats.org/officeDocument/2006/math">
                              <m:f>
                                <m:fPr>
                                  <m:ctrlPr>
                                    <a:rPr lang="en-US" sz="2800" i="1" dirty="0" smtClean="0">
                                      <a:latin typeface="Cambria Math" panose="02040503050406030204" pitchFamily="18" charset="0"/>
                                    </a:rPr>
                                  </m:ctrlPr>
                                </m:fPr>
                                <m:num>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2</m:t>
                                      </m:r>
                                    </m:sub>
                                  </m:sSub>
                                </m:num>
                                <m:den>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1</m:t>
                                      </m:r>
                                    </m:sub>
                                  </m:sSub>
                                </m:den>
                              </m:f>
                              <m:r>
                                <a:rPr lang="en-US" sz="2800" b="0" i="1" dirty="0" smtClean="0">
                                  <a:latin typeface="Cambria Math" panose="02040503050406030204" pitchFamily="18" charset="0"/>
                                </a:rPr>
                                <m:t>=</m:t>
                              </m:r>
                            </m:oMath>
                          </a14:m>
                          <a:r>
                            <a:rPr lang="vi-VN"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dirty="0"/>
                        </a:p>
                      </a:txBody>
                      <a:tcPr/>
                    </a:tc>
                    <a:extLst>
                      <a:ext uri="{0D108BD9-81ED-4DB2-BD59-A6C34878D82A}">
                        <a16:rowId xmlns:a16="http://schemas.microsoft.com/office/drawing/2014/main" val="593077919"/>
                      </a:ext>
                    </a:extLst>
                  </a:tr>
                </a:tbl>
              </a:graphicData>
            </a:graphic>
          </p:graphicFrame>
        </mc:Choice>
        <mc:Fallback xmlns="">
          <p:graphicFrame>
            <p:nvGraphicFramePr>
              <p:cNvPr id="8" name="Content Placeholder 7"/>
              <p:cNvGraphicFramePr>
                <a:graphicFrameLocks noGrp="1"/>
              </p:cNvGraphicFramePr>
              <p:nvPr>
                <p:ph idx="1"/>
                <p:extLst>
                  <p:ext uri="{D42A27DB-BD31-4B8C-83A1-F6EECF244321}">
                    <p14:modId xmlns:p14="http://schemas.microsoft.com/office/powerpoint/2010/main" val="1919655859"/>
                  </p:ext>
                </p:extLst>
              </p:nvPr>
            </p:nvGraphicFramePr>
            <p:xfrm>
              <a:off x="348343" y="1480458"/>
              <a:ext cx="9239793" cy="5233851"/>
            </p:xfrm>
            <a:graphic>
              <a:graphicData uri="http://schemas.openxmlformats.org/drawingml/2006/table">
                <a:tbl>
                  <a:tblPr firstRow="1" bandRow="1">
                    <a:tableStyleId>{5C22544A-7EE6-4342-B048-85BDC9FD1C3A}</a:tableStyleId>
                  </a:tblPr>
                  <a:tblGrid>
                    <a:gridCol w="3254051">
                      <a:extLst>
                        <a:ext uri="{9D8B030D-6E8A-4147-A177-3AD203B41FA5}">
                          <a16:colId xmlns:a16="http://schemas.microsoft.com/office/drawing/2014/main" val="2121183065"/>
                        </a:ext>
                      </a:extLst>
                    </a:gridCol>
                    <a:gridCol w="2905811">
                      <a:extLst>
                        <a:ext uri="{9D8B030D-6E8A-4147-A177-3AD203B41FA5}">
                          <a16:colId xmlns:a16="http://schemas.microsoft.com/office/drawing/2014/main" val="2037911266"/>
                        </a:ext>
                      </a:extLst>
                    </a:gridCol>
                    <a:gridCol w="3079931">
                      <a:extLst>
                        <a:ext uri="{9D8B030D-6E8A-4147-A177-3AD203B41FA5}">
                          <a16:colId xmlns:a16="http://schemas.microsoft.com/office/drawing/2014/main" val="144790018"/>
                        </a:ext>
                      </a:extLst>
                    </a:gridCol>
                  </a:tblGrid>
                  <a:tr h="1239122">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ròng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động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17904">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717904">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717904">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841017">
                    <a:tc>
                      <a:txBody>
                        <a:bodyPr/>
                        <a:lstStyle/>
                        <a:p>
                          <a:endParaRPr lang="en-US"/>
                        </a:p>
                      </a:txBody>
                      <a:tcPr>
                        <a:blipFill>
                          <a:blip r:embed="rId2"/>
                          <a:stretch>
                            <a:fillRect l="-187" t="-187129" r="-184831" b="-660"/>
                          </a:stretch>
                        </a:blipFill>
                      </a:tcPr>
                    </a:tc>
                    <a:tc>
                      <a:txBody>
                        <a:bodyPr/>
                        <a:lstStyle/>
                        <a:p>
                          <a:endParaRPr lang="en-US"/>
                        </a:p>
                      </a:txBody>
                      <a:tcPr>
                        <a:blipFill>
                          <a:blip r:embed="rId2"/>
                          <a:stretch>
                            <a:fillRect l="-112159" t="-187129" r="-106918" b="-660"/>
                          </a:stretch>
                        </a:blipFill>
                      </a:tcPr>
                    </a:tc>
                    <a:tc>
                      <a:txBody>
                        <a:bodyPr/>
                        <a:lstStyle/>
                        <a:p>
                          <a:endParaRPr lang="en-US" dirty="0"/>
                        </a:p>
                      </a:txBody>
                      <a:tcPr/>
                    </a:tc>
                    <a:extLst>
                      <a:ext uri="{0D108BD9-81ED-4DB2-BD59-A6C34878D82A}">
                        <a16:rowId xmlns:a16="http://schemas.microsoft.com/office/drawing/2014/main" val="593077919"/>
                      </a:ext>
                    </a:extLst>
                  </a:tr>
                </a:tbl>
              </a:graphicData>
            </a:graphic>
          </p:graphicFrame>
        </mc:Fallback>
      </mc:AlternateContent>
    </p:spTree>
    <p:extLst>
      <p:ext uri="{BB962C8B-B14F-4D97-AF65-F5344CB8AC3E}">
        <p14:creationId xmlns:p14="http://schemas.microsoft.com/office/powerpoint/2010/main" val="974583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1520"/>
          </a:xfrm>
        </p:spPr>
        <p:txBody>
          <a:bodyPr>
            <a:normAutofit/>
          </a:bodyPr>
          <a:lstStyle/>
          <a:p>
            <a:r>
              <a:rPr lang="en-US" sz="3200" dirty="0" smtClean="0">
                <a:latin typeface="Times New Roman" panose="02020603050405020304" pitchFamily="18" charset="0"/>
                <a:cs typeface="Times New Roman" panose="02020603050405020304" pitchFamily="18" charset="0"/>
              </a:rPr>
              <a:t>BẢNG KẾT QUẢ THÍ NGHIỆM 2</a:t>
            </a:r>
            <a:endParaRPr lang="en-US"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8" name="Content Placeholder 7"/>
              <p:cNvGraphicFramePr>
                <a:graphicFrameLocks noGrp="1"/>
              </p:cNvGraphicFramePr>
              <p:nvPr>
                <p:ph idx="1"/>
                <p:extLst>
                  <p:ext uri="{D42A27DB-BD31-4B8C-83A1-F6EECF244321}">
                    <p14:modId xmlns:p14="http://schemas.microsoft.com/office/powerpoint/2010/main" val="1777688940"/>
                  </p:ext>
                </p:extLst>
              </p:nvPr>
            </p:nvGraphicFramePr>
            <p:xfrm>
              <a:off x="348343" y="1480458"/>
              <a:ext cx="9239793" cy="5233851"/>
            </p:xfrm>
            <a:graphic>
              <a:graphicData uri="http://schemas.openxmlformats.org/drawingml/2006/table">
                <a:tbl>
                  <a:tblPr firstRow="1" bandRow="1">
                    <a:tableStyleId>{5C22544A-7EE6-4342-B048-85BDC9FD1C3A}</a:tableStyleId>
                  </a:tblPr>
                  <a:tblGrid>
                    <a:gridCol w="3254051">
                      <a:extLst>
                        <a:ext uri="{9D8B030D-6E8A-4147-A177-3AD203B41FA5}">
                          <a16:colId xmlns:a16="http://schemas.microsoft.com/office/drawing/2014/main" val="2121183065"/>
                        </a:ext>
                      </a:extLst>
                    </a:gridCol>
                    <a:gridCol w="2905811">
                      <a:extLst>
                        <a:ext uri="{9D8B030D-6E8A-4147-A177-3AD203B41FA5}">
                          <a16:colId xmlns:a16="http://schemas.microsoft.com/office/drawing/2014/main" val="2037911266"/>
                        </a:ext>
                      </a:extLst>
                    </a:gridCol>
                    <a:gridCol w="3079931">
                      <a:extLst>
                        <a:ext uri="{9D8B030D-6E8A-4147-A177-3AD203B41FA5}">
                          <a16:colId xmlns:a16="http://schemas.microsoft.com/office/drawing/2014/main" val="144790018"/>
                        </a:ext>
                      </a:extLst>
                    </a:gridCol>
                  </a:tblGrid>
                  <a:tr h="1239122">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ròng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động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17904">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2</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1</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717904">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0,02</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717904">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841017">
                    <a:tc>
                      <a:txBody>
                        <a:bodyPr/>
                        <a:lstStyle/>
                        <a:p>
                          <a:pPr marL="285750" indent="-285750">
                            <a:buFont typeface="Wingdings" panose="05000000000000000000" pitchFamily="2" charset="2"/>
                            <a:buChar char="§"/>
                          </a:pP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Nhận</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xét</a:t>
                          </a:r>
                          <a:r>
                            <a:rPr lang="en-US" sz="2600" baseline="0" dirty="0" smtClean="0">
                              <a:latin typeface="Times New Roman" panose="02020603050405020304" pitchFamily="18" charset="0"/>
                              <a:cs typeface="Times New Roman" panose="02020603050405020304" pitchFamily="18" charset="0"/>
                            </a:rPr>
                            <a:t>:</a:t>
                          </a:r>
                          <a:endParaRPr lang="en-US" sz="26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600" i="1" dirty="0" smtClean="0">
                                        <a:latin typeface="Cambria Math" panose="02040503050406030204" pitchFamily="18" charset="0"/>
                                      </a:rPr>
                                    </m:ctrlPr>
                                  </m:fPr>
                                  <m:num>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1</m:t>
                                        </m:r>
                                      </m:sub>
                                    </m:sSub>
                                  </m:num>
                                  <m:den>
                                    <m:sSub>
                                      <m:sSubPr>
                                        <m:ctrlPr>
                                          <a:rPr lang="en-US" sz="2600" i="1" dirty="0" smtClean="0">
                                            <a:latin typeface="Cambria Math" panose="02040503050406030204" pitchFamily="18" charset="0"/>
                                          </a:rPr>
                                        </m:ctrlPr>
                                      </m:sSubPr>
                                      <m:e>
                                        <m:r>
                                          <a:rPr lang="en-US" sz="2600" i="1" dirty="0" smtClean="0">
                                            <a:latin typeface="Cambria Math" panose="02040503050406030204" pitchFamily="18" charset="0"/>
                                          </a:rPr>
                                          <m:t>𝐹</m:t>
                                        </m:r>
                                      </m:e>
                                      <m:sub>
                                        <m:r>
                                          <a:rPr lang="en-US" sz="2600" i="0" dirty="0" smtClean="0">
                                            <a:latin typeface="Cambria Math" panose="02040503050406030204" pitchFamily="18" charset="0"/>
                                          </a:rPr>
                                          <m:t>2</m:t>
                                        </m:r>
                                      </m:sub>
                                    </m:sSub>
                                  </m:den>
                                </m:f>
                                <m:r>
                                  <a:rPr lang="en-US" sz="2600" b="0" i="1" dirty="0" smtClean="0">
                                    <a:latin typeface="Cambria Math" panose="02040503050406030204" pitchFamily="18" charset="0"/>
                                  </a:rPr>
                                  <m:t>=</m:t>
                                </m:r>
                                <m:r>
                                  <a:rPr lang="vi-VN" sz="2600" b="0" i="1" dirty="0" smtClean="0">
                                    <a:solidFill>
                                      <a:srgbClr val="FF0000"/>
                                    </a:solidFill>
                                    <a:latin typeface="Cambria Math" panose="02040503050406030204" pitchFamily="18" charset="0"/>
                                  </a:rPr>
                                  <m:t>2</m:t>
                                </m:r>
                              </m:oMath>
                            </m:oMathPara>
                          </a14:m>
                          <a:endParaRPr lang="en-US" sz="2600" b="0" dirty="0" smtClean="0">
                            <a:solidFill>
                              <a:srgbClr val="FF0000"/>
                            </a:solidFill>
                            <a:latin typeface="Times New Roman" panose="02020603050405020304" pitchFamily="18" charset="0"/>
                          </a:endParaRPr>
                        </a:p>
                      </a:txBody>
                      <a:tcPr/>
                    </a:tc>
                    <a:tc>
                      <a:txBody>
                        <a:bodyPr/>
                        <a:lstStyle/>
                        <a:p>
                          <a:endParaRPr lang="en-US" sz="2800"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f>
                                  <m:fPr>
                                    <m:ctrlPr>
                                      <a:rPr lang="en-US" sz="2800" i="1" dirty="0" smtClean="0">
                                        <a:latin typeface="Cambria Math" panose="02040503050406030204" pitchFamily="18" charset="0"/>
                                      </a:rPr>
                                    </m:ctrlPr>
                                  </m:fPr>
                                  <m:num>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2</m:t>
                                        </m:r>
                                      </m:sub>
                                    </m:sSub>
                                  </m:num>
                                  <m:den>
                                    <m:sSub>
                                      <m:sSubPr>
                                        <m:ctrlPr>
                                          <a:rPr lang="en-US" sz="2800" i="1" dirty="0">
                                            <a:latin typeface="Cambria Math" panose="02040503050406030204" pitchFamily="18" charset="0"/>
                                          </a:rPr>
                                        </m:ctrlPr>
                                      </m:sSubPr>
                                      <m:e>
                                        <m:r>
                                          <a:rPr lang="en-US" sz="2800" i="1" dirty="0">
                                            <a:latin typeface="Cambria Math" panose="02040503050406030204" pitchFamily="18" charset="0"/>
                                          </a:rPr>
                                          <m:t>𝑠</m:t>
                                        </m:r>
                                      </m:e>
                                      <m:sub>
                                        <m:r>
                                          <a:rPr lang="en-US" sz="2800" i="0" dirty="0">
                                            <a:latin typeface="Cambria Math" panose="02040503050406030204" pitchFamily="18" charset="0"/>
                                          </a:rPr>
                                          <m:t>1</m:t>
                                        </m:r>
                                      </m:sub>
                                    </m:sSub>
                                  </m:den>
                                </m:f>
                                <m:r>
                                  <a:rPr lang="en-US" sz="2800" b="0" i="1" dirty="0" smtClean="0">
                                    <a:latin typeface="Cambria Math" panose="02040503050406030204" pitchFamily="18" charset="0"/>
                                  </a:rPr>
                                  <m:t>=</m:t>
                                </m:r>
                                <m:r>
                                  <a:rPr lang="vi-VN" sz="2800" b="0" i="0" dirty="0" smtClean="0">
                                    <a:solidFill>
                                      <a:srgbClr val="FF0000"/>
                                    </a:solidFill>
                                    <a:latin typeface="Cambria Math" panose="02040503050406030204" pitchFamily="18" charset="0"/>
                                  </a:rPr>
                                  <m:t>2</m:t>
                                </m:r>
                              </m:oMath>
                            </m:oMathPara>
                          </a14:m>
                          <a:endParaRPr lang="en-US" sz="2800" dirty="0">
                            <a:latin typeface="Times New Roman" panose="02020603050405020304" pitchFamily="18" charset="0"/>
                            <a:cs typeface="Times New Roman" panose="02020603050405020304" pitchFamily="18" charset="0"/>
                          </a:endParaRPr>
                        </a:p>
                      </a:txBody>
                      <a:tcPr/>
                    </a:tc>
                    <a:tc>
                      <a:txBody>
                        <a:bodyPr/>
                        <a:lstStyle/>
                        <a:p>
                          <a:r>
                            <a:rPr lang="vi-VN" sz="2800" dirty="0" smtClean="0">
                              <a:solidFill>
                                <a:schemeClr val="tx1"/>
                              </a:solidFill>
                              <a:latin typeface="Times New Roman" panose="02020603050405020304" pitchFamily="18" charset="0"/>
                              <a:cs typeface="Times New Roman" panose="02020603050405020304" pitchFamily="18" charset="0"/>
                            </a:rPr>
                            <a:t>Ta thấy:</a:t>
                          </a:r>
                          <a:r>
                            <a:rPr lang="vi-VN" sz="2800" baseline="0" dirty="0" smtClean="0">
                              <a:solidFill>
                                <a:schemeClr val="tx1"/>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en-US" sz="2800" i="1" dirty="0" smtClean="0">
                                      <a:solidFill>
                                        <a:schemeClr val="tx1"/>
                                      </a:solidFill>
                                      <a:latin typeface="Cambria Math" panose="02040503050406030204" pitchFamily="18" charset="0"/>
                                    </a:rPr>
                                  </m:ctrlPr>
                                </m:sSubPr>
                                <m:e>
                                  <m:r>
                                    <a:rPr lang="en-US" sz="2800" i="1" dirty="0" smtClean="0">
                                      <a:solidFill>
                                        <a:schemeClr val="tx1"/>
                                      </a:solidFill>
                                      <a:latin typeface="Cambria Math" panose="02040503050406030204" pitchFamily="18" charset="0"/>
                                    </a:rPr>
                                    <m:t>𝐴</m:t>
                                  </m:r>
                                </m:e>
                                <m:sub>
                                  <m:r>
                                    <a:rPr lang="en-US" sz="2800" i="0" dirty="0" smtClean="0">
                                      <a:solidFill>
                                        <a:schemeClr val="tx1"/>
                                      </a:solidFill>
                                      <a:latin typeface="Cambria Math" panose="02040503050406030204" pitchFamily="18" charset="0"/>
                                    </a:rPr>
                                    <m:t>1</m:t>
                                  </m:r>
                                </m:sub>
                              </m:sSub>
                              <m:r>
                                <a:rPr lang="en-US" sz="2800" i="0" dirty="0" smtClean="0">
                                  <a:solidFill>
                                    <a:schemeClr val="tx1"/>
                                  </a:solidFill>
                                  <a:latin typeface="Cambria Math" panose="02040503050406030204" pitchFamily="18" charset="0"/>
                                </a:rPr>
                                <m:t>=</m:t>
                              </m:r>
                              <m:sSub>
                                <m:sSubPr>
                                  <m:ctrlPr>
                                    <a:rPr lang="en-US" sz="2800" i="1" dirty="0" smtClean="0">
                                      <a:solidFill>
                                        <a:schemeClr val="tx1"/>
                                      </a:solidFill>
                                      <a:latin typeface="Cambria Math" panose="02040503050406030204" pitchFamily="18" charset="0"/>
                                    </a:rPr>
                                  </m:ctrlPr>
                                </m:sSubPr>
                                <m:e>
                                  <m:r>
                                    <a:rPr lang="en-US" sz="2800" i="1" dirty="0" smtClean="0">
                                      <a:solidFill>
                                        <a:schemeClr val="tx1"/>
                                      </a:solidFill>
                                      <a:latin typeface="Cambria Math" panose="02040503050406030204" pitchFamily="18" charset="0"/>
                                    </a:rPr>
                                    <m:t>𝐴</m:t>
                                  </m:r>
                                </m:e>
                                <m:sub>
                                  <m:r>
                                    <a:rPr lang="en-US" sz="2800" i="0" dirty="0" smtClean="0">
                                      <a:solidFill>
                                        <a:schemeClr val="tx1"/>
                                      </a:solidFill>
                                      <a:latin typeface="Cambria Math" panose="02040503050406030204" pitchFamily="18" charset="0"/>
                                    </a:rPr>
                                    <m:t>2</m:t>
                                  </m:r>
                                </m:sub>
                              </m:sSub>
                            </m:oMath>
                          </a14:m>
                          <a:endParaRPr lang="vi-VN" sz="2800" dirty="0" smtClean="0">
                            <a:latin typeface="Times New Roman" panose="020206030504050203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f>
                                  <m:fPr>
                                    <m:ctrlPr>
                                      <a:rPr lang="en-US" sz="2800" i="1" dirty="0" smtClean="0">
                                        <a:solidFill>
                                          <a:schemeClr val="tx1"/>
                                        </a:solidFill>
                                        <a:latin typeface="Cambria Math" panose="02040503050406030204" pitchFamily="18" charset="0"/>
                                      </a:rPr>
                                    </m:ctrlPr>
                                  </m:fPr>
                                  <m:num>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𝐹</m:t>
                                        </m:r>
                                      </m:e>
                                      <m:sub>
                                        <m:r>
                                          <a:rPr lang="en-US" sz="2800" dirty="0">
                                            <a:solidFill>
                                              <a:schemeClr val="tx1"/>
                                            </a:solidFill>
                                            <a:latin typeface="Cambria Math" panose="02040503050406030204" pitchFamily="18" charset="0"/>
                                          </a:rPr>
                                          <m:t>1</m:t>
                                        </m:r>
                                      </m:sub>
                                    </m:sSub>
                                  </m:num>
                                  <m:den>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𝐹</m:t>
                                        </m:r>
                                      </m:e>
                                      <m:sub>
                                        <m:r>
                                          <a:rPr lang="en-US" sz="2800" dirty="0">
                                            <a:solidFill>
                                              <a:schemeClr val="tx1"/>
                                            </a:solidFill>
                                            <a:latin typeface="Cambria Math" panose="02040503050406030204" pitchFamily="18" charset="0"/>
                                          </a:rPr>
                                          <m:t>2</m:t>
                                        </m:r>
                                      </m:sub>
                                    </m:sSub>
                                  </m:den>
                                </m:f>
                                <m:r>
                                  <a:rPr lang="en-US" sz="2800" dirty="0">
                                    <a:solidFill>
                                      <a:schemeClr val="tx1"/>
                                    </a:solidFill>
                                    <a:latin typeface="Cambria Math" panose="02040503050406030204" pitchFamily="18" charset="0"/>
                                  </a:rPr>
                                  <m:t>=</m:t>
                                </m:r>
                                <m:f>
                                  <m:fPr>
                                    <m:ctrlPr>
                                      <a:rPr lang="en-US" sz="2800" i="1" dirty="0">
                                        <a:solidFill>
                                          <a:schemeClr val="tx1"/>
                                        </a:solidFill>
                                        <a:latin typeface="Cambria Math" panose="02040503050406030204" pitchFamily="18" charset="0"/>
                                      </a:rPr>
                                    </m:ctrlPr>
                                  </m:fPr>
                                  <m:num>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𝑠</m:t>
                                        </m:r>
                                      </m:e>
                                      <m:sub>
                                        <m:r>
                                          <a:rPr lang="en-US" sz="2800" dirty="0">
                                            <a:solidFill>
                                              <a:schemeClr val="tx1"/>
                                            </a:solidFill>
                                            <a:latin typeface="Cambria Math" panose="02040503050406030204" pitchFamily="18" charset="0"/>
                                          </a:rPr>
                                          <m:t>2</m:t>
                                        </m:r>
                                      </m:sub>
                                    </m:sSub>
                                  </m:num>
                                  <m:den>
                                    <m:sSub>
                                      <m:sSubPr>
                                        <m:ctrlPr>
                                          <a:rPr lang="en-US" sz="2800" i="1" dirty="0">
                                            <a:solidFill>
                                              <a:schemeClr val="tx1"/>
                                            </a:solidFill>
                                            <a:latin typeface="Cambria Math" panose="02040503050406030204" pitchFamily="18" charset="0"/>
                                          </a:rPr>
                                        </m:ctrlPr>
                                      </m:sSubPr>
                                      <m:e>
                                        <m:r>
                                          <a:rPr lang="en-US" sz="2800" i="1" dirty="0">
                                            <a:solidFill>
                                              <a:schemeClr val="tx1"/>
                                            </a:solidFill>
                                            <a:latin typeface="Cambria Math" panose="02040503050406030204" pitchFamily="18" charset="0"/>
                                          </a:rPr>
                                          <m:t>𝑠</m:t>
                                        </m:r>
                                      </m:e>
                                      <m:sub>
                                        <m:r>
                                          <a:rPr lang="en-US" sz="2800" dirty="0">
                                            <a:solidFill>
                                              <a:schemeClr val="tx1"/>
                                            </a:solidFill>
                                            <a:latin typeface="Cambria Math" panose="02040503050406030204" pitchFamily="18" charset="0"/>
                                          </a:rPr>
                                          <m:t>1</m:t>
                                        </m:r>
                                      </m:sub>
                                    </m:sSub>
                                  </m:den>
                                </m:f>
                              </m:oMath>
                            </m:oMathPara>
                          </a14:m>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93077919"/>
                      </a:ext>
                    </a:extLst>
                  </a:tr>
                </a:tbl>
              </a:graphicData>
            </a:graphic>
          </p:graphicFrame>
        </mc:Choice>
        <mc:Fallback xmlns="">
          <p:graphicFrame>
            <p:nvGraphicFramePr>
              <p:cNvPr id="8" name="Content Placeholder 7"/>
              <p:cNvGraphicFramePr>
                <a:graphicFrameLocks noGrp="1"/>
              </p:cNvGraphicFramePr>
              <p:nvPr>
                <p:ph idx="1"/>
                <p:extLst>
                  <p:ext uri="{D42A27DB-BD31-4B8C-83A1-F6EECF244321}">
                    <p14:modId xmlns:p14="http://schemas.microsoft.com/office/powerpoint/2010/main" val="1777688940"/>
                  </p:ext>
                </p:extLst>
              </p:nvPr>
            </p:nvGraphicFramePr>
            <p:xfrm>
              <a:off x="348343" y="1480458"/>
              <a:ext cx="9239793" cy="5233851"/>
            </p:xfrm>
            <a:graphic>
              <a:graphicData uri="http://schemas.openxmlformats.org/drawingml/2006/table">
                <a:tbl>
                  <a:tblPr firstRow="1" bandRow="1">
                    <a:tableStyleId>{5C22544A-7EE6-4342-B048-85BDC9FD1C3A}</a:tableStyleId>
                  </a:tblPr>
                  <a:tblGrid>
                    <a:gridCol w="3254051">
                      <a:extLst>
                        <a:ext uri="{9D8B030D-6E8A-4147-A177-3AD203B41FA5}">
                          <a16:colId xmlns:a16="http://schemas.microsoft.com/office/drawing/2014/main" val="2121183065"/>
                        </a:ext>
                      </a:extLst>
                    </a:gridCol>
                    <a:gridCol w="2905811">
                      <a:extLst>
                        <a:ext uri="{9D8B030D-6E8A-4147-A177-3AD203B41FA5}">
                          <a16:colId xmlns:a16="http://schemas.microsoft.com/office/drawing/2014/main" val="2037911266"/>
                        </a:ext>
                      </a:extLst>
                    </a:gridCol>
                    <a:gridCol w="3079931">
                      <a:extLst>
                        <a:ext uri="{9D8B030D-6E8A-4147-A177-3AD203B41FA5}">
                          <a16:colId xmlns:a16="http://schemas.microsoft.com/office/drawing/2014/main" val="144790018"/>
                        </a:ext>
                      </a:extLst>
                    </a:gridCol>
                  </a:tblGrid>
                  <a:tr h="1239122">
                    <a:tc>
                      <a:txBody>
                        <a:bodyPr/>
                        <a:lstStyle/>
                        <a:p>
                          <a:r>
                            <a:rPr lang="en-US" sz="2800" dirty="0" err="1" smtClean="0">
                              <a:latin typeface="Times New Roman" panose="02020603050405020304" pitchFamily="18" charset="0"/>
                              <a:cs typeface="Times New Roman" panose="02020603050405020304" pitchFamily="18" charset="0"/>
                            </a:rPr>
                            <a:t>Các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đại</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lượng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cần</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xác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định</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Kéo</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trực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tiếp</a:t>
                          </a:r>
                          <a:r>
                            <a:rPr lang="vi-VN" sz="2800" baseline="0" dirty="0" smtClean="0">
                              <a:latin typeface="Times New Roman" panose="02020603050405020304" pitchFamily="18" charset="0"/>
                              <a:cs typeface="Times New Roman" panose="02020603050405020304" pitchFamily="18" charset="0"/>
                            </a:rPr>
                            <a:t>(1)</a:t>
                          </a:r>
                          <a:endParaRPr lang="en-US" sz="2800" dirty="0">
                            <a:latin typeface="Times New Roman" panose="02020603050405020304" pitchFamily="18" charset="0"/>
                            <a:cs typeface="Times New Roman" panose="02020603050405020304" pitchFamily="18" charset="0"/>
                          </a:endParaRPr>
                        </a:p>
                      </a:txBody>
                      <a:tcPr/>
                    </a:tc>
                    <a:tc>
                      <a:txBody>
                        <a:bodyPr/>
                        <a:lstStyle/>
                        <a:p>
                          <a:r>
                            <a:rPr lang="en-US" sz="2800" dirty="0" err="1" smtClean="0">
                              <a:latin typeface="Times New Roman" panose="02020603050405020304" pitchFamily="18" charset="0"/>
                              <a:cs typeface="Times New Roman" panose="02020603050405020304" pitchFamily="18" charset="0"/>
                            </a:rPr>
                            <a:t>Dùng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ròng</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rọc</a:t>
                          </a:r>
                          <a:r>
                            <a:rPr lang="en-US" sz="2800" baseline="0" dirty="0" smtClean="0">
                              <a:latin typeface="Times New Roman" panose="02020603050405020304" pitchFamily="18" charset="0"/>
                              <a:cs typeface="Times New Roman" panose="02020603050405020304" pitchFamily="18" charset="0"/>
                            </a:rPr>
                            <a:t> </a:t>
                          </a:r>
                          <a:r>
                            <a:rPr lang="en-US" sz="2800" baseline="0" dirty="0" err="1" smtClean="0">
                              <a:latin typeface="Times New Roman" panose="02020603050405020304" pitchFamily="18" charset="0"/>
                              <a:cs typeface="Times New Roman" panose="02020603050405020304" pitchFamily="18" charset="0"/>
                            </a:rPr>
                            <a:t>động</a:t>
                          </a:r>
                          <a:r>
                            <a:rPr lang="vi-VN" sz="2800" baseline="0" dirty="0" smtClean="0">
                              <a:latin typeface="Times New Roman" panose="02020603050405020304" pitchFamily="18" charset="0"/>
                              <a:cs typeface="Times New Roman" panose="02020603050405020304" pitchFamily="18" charset="0"/>
                            </a:rPr>
                            <a:t>(2)</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18439794"/>
                      </a:ext>
                    </a:extLst>
                  </a:tr>
                  <a:tr h="717904">
                    <a:tc>
                      <a:txBody>
                        <a:bodyPr/>
                        <a:lstStyle/>
                        <a:p>
                          <a:r>
                            <a:rPr lang="en-US" sz="2600" dirty="0" err="1" smtClean="0">
                              <a:latin typeface="Times New Roman" panose="02020603050405020304" pitchFamily="18" charset="0"/>
                              <a:cs typeface="Times New Roman" panose="02020603050405020304" pitchFamily="18" charset="0"/>
                            </a:rPr>
                            <a:t>Lực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tác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dụng</a:t>
                          </a:r>
                          <a:r>
                            <a:rPr lang="en-US" sz="2600" baseline="0" dirty="0" smtClean="0">
                              <a:latin typeface="Times New Roman" panose="02020603050405020304" pitchFamily="18" charset="0"/>
                              <a:cs typeface="Times New Roman" panose="02020603050405020304" pitchFamily="18" charset="0"/>
                            </a:rPr>
                            <a:t> F(N)</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2</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1</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38151670"/>
                      </a:ext>
                    </a:extLst>
                  </a:tr>
                  <a:tr h="717904">
                    <a:tc>
                      <a:txBody>
                        <a:bodyPr/>
                        <a:lstStyle/>
                        <a:p>
                          <a:r>
                            <a:rPr lang="en-US" sz="2600" dirty="0" err="1" smtClean="0">
                              <a:latin typeface="Times New Roman" panose="02020603050405020304" pitchFamily="18" charset="0"/>
                              <a:cs typeface="Times New Roman" panose="02020603050405020304" pitchFamily="18" charset="0"/>
                            </a:rPr>
                            <a:t>Quãng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đường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đi</a:t>
                          </a:r>
                          <a:r>
                            <a:rPr lang="en-US" sz="2600" baseline="0" dirty="0" smtClean="0">
                              <a:latin typeface="Times New Roman" panose="02020603050405020304" pitchFamily="18" charset="0"/>
                              <a:cs typeface="Times New Roman" panose="02020603050405020304" pitchFamily="18" charset="0"/>
                            </a:rPr>
                            <a:t> S(m)</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0,02</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1543952"/>
                      </a:ext>
                    </a:extLst>
                  </a:tr>
                  <a:tr h="717904">
                    <a:tc>
                      <a:txBody>
                        <a:bodyPr/>
                        <a:lstStyle/>
                        <a:p>
                          <a:r>
                            <a:rPr lang="en-US" sz="2600" dirty="0" err="1" smtClean="0">
                              <a:latin typeface="Times New Roman" panose="02020603050405020304" pitchFamily="18" charset="0"/>
                              <a:cs typeface="Times New Roman" panose="02020603050405020304" pitchFamily="18" charset="0"/>
                            </a:rPr>
                            <a:t>Công</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thực</a:t>
                          </a:r>
                          <a:r>
                            <a:rPr lang="en-US" sz="2600" baseline="0" dirty="0" smtClean="0">
                              <a:latin typeface="Times New Roman" panose="02020603050405020304" pitchFamily="18" charset="0"/>
                              <a:cs typeface="Times New Roman" panose="02020603050405020304" pitchFamily="18" charset="0"/>
                            </a:rPr>
                            <a:t> </a:t>
                          </a:r>
                          <a:r>
                            <a:rPr lang="en-US" sz="2600" baseline="0" dirty="0" err="1" smtClean="0">
                              <a:latin typeface="Times New Roman" panose="02020603050405020304" pitchFamily="18" charset="0"/>
                              <a:cs typeface="Times New Roman" panose="02020603050405020304" pitchFamily="18" charset="0"/>
                            </a:rPr>
                            <a:t>hiện</a:t>
                          </a:r>
                          <a:r>
                            <a:rPr lang="en-US" sz="2600" baseline="0" dirty="0" smtClean="0">
                              <a:latin typeface="Times New Roman" panose="02020603050405020304" pitchFamily="18" charset="0"/>
                              <a:cs typeface="Times New Roman" panose="02020603050405020304" pitchFamily="18" charset="0"/>
                            </a:rPr>
                            <a:t> A (J)</a:t>
                          </a:r>
                          <a:endParaRPr lang="en-US" sz="2600" dirty="0">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vi-VN" sz="2600" dirty="0" smtClean="0">
                              <a:solidFill>
                                <a:srgbClr val="FF0000"/>
                              </a:solidFill>
                              <a:latin typeface="Times New Roman" panose="02020603050405020304" pitchFamily="18" charset="0"/>
                              <a:cs typeface="Times New Roman" panose="02020603050405020304" pitchFamily="18" charset="0"/>
                            </a:rPr>
                            <a:t>0,04</a:t>
                          </a:r>
                          <a:endParaRPr lang="en-US" sz="2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68264397"/>
                      </a:ext>
                    </a:extLst>
                  </a:tr>
                  <a:tr h="1841017">
                    <a:tc>
                      <a:txBody>
                        <a:bodyPr/>
                        <a:lstStyle/>
                        <a:p>
                          <a:endParaRPr lang="en-US"/>
                        </a:p>
                      </a:txBody>
                      <a:tcPr>
                        <a:blipFill>
                          <a:blip r:embed="rId2"/>
                          <a:stretch>
                            <a:fillRect l="-187" t="-187129" r="-184831" b="-660"/>
                          </a:stretch>
                        </a:blipFill>
                      </a:tcPr>
                    </a:tc>
                    <a:tc>
                      <a:txBody>
                        <a:bodyPr/>
                        <a:lstStyle/>
                        <a:p>
                          <a:endParaRPr lang="en-US"/>
                        </a:p>
                      </a:txBody>
                      <a:tcPr>
                        <a:blipFill>
                          <a:blip r:embed="rId2"/>
                          <a:stretch>
                            <a:fillRect l="-112159" t="-187129" r="-106918" b="-660"/>
                          </a:stretch>
                        </a:blipFill>
                      </a:tcPr>
                    </a:tc>
                    <a:tc>
                      <a:txBody>
                        <a:bodyPr/>
                        <a:lstStyle/>
                        <a:p>
                          <a:endParaRPr lang="en-US"/>
                        </a:p>
                      </a:txBody>
                      <a:tcPr>
                        <a:blipFill>
                          <a:blip r:embed="rId2"/>
                          <a:stretch>
                            <a:fillRect l="-200396" t="-187129" r="-990" b="-660"/>
                          </a:stretch>
                        </a:blipFill>
                      </a:tcPr>
                    </a:tc>
                    <a:extLst>
                      <a:ext uri="{0D108BD9-81ED-4DB2-BD59-A6C34878D82A}">
                        <a16:rowId xmlns:a16="http://schemas.microsoft.com/office/drawing/2014/main" val="593077919"/>
                      </a:ext>
                    </a:extLst>
                  </a:tr>
                </a:tbl>
              </a:graphicData>
            </a:graphic>
          </p:graphicFrame>
        </mc:Fallback>
      </mc:AlternateContent>
    </p:spTree>
    <p:extLst>
      <p:ext uri="{BB962C8B-B14F-4D97-AF65-F5344CB8AC3E}">
        <p14:creationId xmlns:p14="http://schemas.microsoft.com/office/powerpoint/2010/main" val="2587394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412</TotalTime>
  <Words>454</Words>
  <Application>Microsoft Office PowerPoint</Application>
  <PresentationFormat>Widescreen</PresentationFormat>
  <Paragraphs>98</Paragraphs>
  <Slides>15</Slides>
  <Notes>0</Notes>
  <HiddenSlides>0</HiddenSlides>
  <MMClips>2</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Cambria Math</vt:lpstr>
      <vt:lpstr>Times New Roman</vt:lpstr>
      <vt:lpstr>Trebuchet MS</vt:lpstr>
      <vt:lpstr>Wingdings</vt:lpstr>
      <vt:lpstr>Wingdings 3</vt:lpstr>
      <vt:lpstr>Facet</vt:lpstr>
      <vt:lpstr>KIỂM TRA BÀI CŨ  </vt:lpstr>
      <vt:lpstr>1) Khi lực tác dụng vào vật làm vật chuyển động theo phương không vuông góc với phương của lực, thì lực thực hiện công. 2) CT tính công: A= F.S  Trong đó:  A(J) công cơ học  F(N) độ lớn của lực tác dụng vào vật S(m) quãng đường vật chuyển động   </vt:lpstr>
      <vt:lpstr>3) Ở lớp 6 chúng ta đã học về một số máy cơ đơn giản,em hãy cho biết công dụng của các loại máy cơ này?</vt:lpstr>
      <vt:lpstr> CHỦ ĐỀ14: ĐỊNH LUẬT VỀ CÔNG I. THÍ NGHIỆM: - TN1: Dùng mặt phẳng nghiêng </vt:lpstr>
      <vt:lpstr>BẢNG KẾT QUẢ THÍ NGHIỆM 1</vt:lpstr>
      <vt:lpstr>BẢNG KẾT QUẢ THÍ NGHIỆM 1</vt:lpstr>
      <vt:lpstr>- TN2: Dùng ròng rọc động</vt:lpstr>
      <vt:lpstr>BẢNG KẾT QUẢ THÍ NGHIỆM 2</vt:lpstr>
      <vt:lpstr>BẢNG KẾT QUẢ THÍ NGHIỆM 2</vt:lpstr>
      <vt:lpstr>I. THÍ NGHIỆM: Kết luận: Ta thấy rằng các máy cơ đơn giản chỉ giúp ta lợi về lực nhưng không giúp ta lợi về công. Độ lớn của lực tác dụng vào vật tỉ lệ nghịch với quãng đường vật chuyển động.</vt:lpstr>
      <vt:lpstr>- Mở rộng:  Hiệu suất làm việc(%): H=A_i/(A_i+A_hp ).100%=A_i/A_tp   .100% </vt:lpstr>
      <vt:lpstr>III. VẬN DỤNG: BT1: Kéo một vật nặng 200g lên độ cao 20cm bằng một mặt phẳng nghiêng: a) Nếu mặt phẳng nghiêng dài 50cm thì lực kéo cần tác dụng vào vật là bao nhiêu? b) Nếu mặt phẳng nghiêng dài 30cm thì lực kéo cần tác dụng vào vật là bao nhiêu?   </vt:lpstr>
      <vt:lpstr>TT:  m= 200g = 0,2kg h= 20cm = 0,2m a) s_1= 50cm = 0,5m; F_1= ?N b) s_2= 30cm = 0,3m; F_2 = ?N</vt:lpstr>
      <vt:lpstr>TT:  m= 200g = 0,2kg h= 20cm = 0,2m a) s_1= 50cm = 0,5m; F_1= ?N b) s_2= 30cm = 0,3m; F_2 = ?N</vt:lpstr>
      <vt:lpstr>Làm thí nghiệm kiểm chứng kết quả.</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KIỂM TRA BÀI CŨ  CÂU HỎI: 1) Khi nào lực sinh công? 2) Nêu công thức tính công cơ học?</dc:title>
  <dc:creator>Windows User</dc:creator>
  <cp:lastModifiedBy>Admin</cp:lastModifiedBy>
  <cp:revision>36</cp:revision>
  <dcterms:created xsi:type="dcterms:W3CDTF">2023-02-08T09:34:08Z</dcterms:created>
  <dcterms:modified xsi:type="dcterms:W3CDTF">2023-02-21T06:20:24Z</dcterms:modified>
</cp:coreProperties>
</file>